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62" r:id="rId3"/>
    <p:sldId id="277" r:id="rId4"/>
    <p:sldId id="361" r:id="rId5"/>
    <p:sldId id="278" r:id="rId6"/>
    <p:sldId id="279" r:id="rId7"/>
    <p:sldId id="282" r:id="rId8"/>
    <p:sldId id="264" r:id="rId9"/>
    <p:sldId id="273" r:id="rId10"/>
    <p:sldId id="274" r:id="rId11"/>
    <p:sldId id="275" r:id="rId12"/>
    <p:sldId id="265" r:id="rId13"/>
    <p:sldId id="266" r:id="rId14"/>
    <p:sldId id="267" r:id="rId15"/>
    <p:sldId id="268" r:id="rId16"/>
    <p:sldId id="276" r:id="rId17"/>
    <p:sldId id="362" r:id="rId18"/>
    <p:sldId id="553" r:id="rId19"/>
    <p:sldId id="486" r:id="rId20"/>
    <p:sldId id="269" r:id="rId21"/>
    <p:sldId id="270" r:id="rId22"/>
    <p:sldId id="271" r:id="rId23"/>
    <p:sldId id="272" r:id="rId24"/>
    <p:sldId id="280" r:id="rId25"/>
    <p:sldId id="281" r:id="rId26"/>
    <p:sldId id="554" r:id="rId27"/>
    <p:sldId id="263" r:id="rId28"/>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6A5"/>
    <a:srgbClr val="0080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57"/>
  </p:normalViewPr>
  <p:slideViewPr>
    <p:cSldViewPr snapToGrid="0" snapToObjects="1">
      <p:cViewPr varScale="1">
        <p:scale>
          <a:sx n="210" d="100"/>
          <a:sy n="210" d="100"/>
        </p:scale>
        <p:origin x="198" y="37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0" d="100"/>
          <a:sy n="80" d="100"/>
        </p:scale>
        <p:origin x="206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BF5FAE-09A1-4948-BB1F-BD2076BE11C8}" type="datetimeFigureOut">
              <a:rPr lang="sv-SE" smtClean="0"/>
              <a:t>2023-01-24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C81BD-D10A-47FB-B4DF-AAED3F7020C2}" type="slidenum">
              <a:rPr lang="sv-SE" smtClean="0"/>
              <a:t>‹#›</a:t>
            </a:fld>
            <a:endParaRPr lang="sv-SE"/>
          </a:p>
        </p:txBody>
      </p:sp>
    </p:spTree>
    <p:extLst>
      <p:ext uri="{BB962C8B-B14F-4D97-AF65-F5344CB8AC3E}">
        <p14:creationId xmlns:p14="http://schemas.microsoft.com/office/powerpoint/2010/main" val="389867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h&#246;&#246;rihop.h&#246;&#246;r.se/artikel/support-it-och-felanmalan/behorighet-och-taggar/"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a:t>Av förarbetena till kommunallagen framgår att intentionen varit att minska den politiska detaljstyrningen till förmån för en mer övergripanden ram- och målstyrning med större ansvar till anställda att stå för genomförandet av beslutade åtgärder (prop. 1990/91:117 s. 88 f.).</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p>
          <a:p>
            <a:pPr lvl="0"/>
            <a:r>
              <a:rPr lang="sv-SE" dirty="0"/>
              <a:t>Avsaknaden av en formellt grundad funktionsfördelning leder till att det inte finns något att falla tillbaka på när en konflikt behöver lösas upp eller ansvar utkrävas. </a:t>
            </a:r>
          </a:p>
          <a:p>
            <a:pPr lvl="0"/>
            <a:r>
              <a:rPr lang="sv-SE" dirty="0"/>
              <a:t>Utan ett skriftligt dokument blir konfliktlösning bara en kamp mellan individer. Bara ett yttersta maktmedel ligger i den samlade politiska ledningens hand – nämligen det att den ledande tjänstemannen eller en förvaltningschef får lämna sitt uppdrag. </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10"/>
          </p:nvPr>
        </p:nvSpPr>
        <p:spPr/>
        <p:txBody>
          <a:bodyPr/>
          <a:lstStyle/>
          <a:p>
            <a:fld id="{D12A6B3D-5F30-422A-9E0F-8A60491CB471}" type="slidenum">
              <a:rPr lang="sv-SE" smtClean="0"/>
              <a:t>4</a:t>
            </a:fld>
            <a:endParaRPr lang="sv-SE"/>
          </a:p>
        </p:txBody>
      </p:sp>
    </p:spTree>
    <p:extLst>
      <p:ext uri="{BB962C8B-B14F-4D97-AF65-F5344CB8AC3E}">
        <p14:creationId xmlns:p14="http://schemas.microsoft.com/office/powerpoint/2010/main" val="258615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E1C81BD-D10A-47FB-B4DF-AAED3F7020C2}" type="slidenum">
              <a:rPr lang="sv-SE" smtClean="0"/>
              <a:t>27</a:t>
            </a:fld>
            <a:endParaRPr lang="sv-SE"/>
          </a:p>
        </p:txBody>
      </p:sp>
    </p:spTree>
    <p:extLst>
      <p:ext uri="{BB962C8B-B14F-4D97-AF65-F5344CB8AC3E}">
        <p14:creationId xmlns:p14="http://schemas.microsoft.com/office/powerpoint/2010/main" val="2939620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Årets goda kraft: Nomineringar ska inhämtas från medborgare i Höörs kommun fram till den 31 mars varje år. På nästkommande sammanträde med kommunstyrelsens arbetsutskott ska utskottet utse högst fem förslag som ska ställas till röstning för kommunens medborgare. Utskottet äger rätt att inte utse några förslag till pristagare om inkomna förslag är för få eller inte bedöms uppfylla kriterierna och därmed inte dela ut priset ett enskilt år. </a:t>
            </a:r>
          </a:p>
          <a:p>
            <a:r>
              <a:rPr lang="sv-SE" dirty="0"/>
              <a:t>Omröstningen ska avslutas senast den 31 maj varefter vinnaren ska tillkännages vid en lämplig ceremoni i närtid. </a:t>
            </a:r>
          </a:p>
          <a:p>
            <a:r>
              <a:rPr lang="sv-SE" dirty="0"/>
              <a:t>För att utse en vinnare i omröstning ska minst 3 % av kommunens medborgare delta, annars utser kommunstyrelsens arbetsutskott vinnaren. Kommunstyrelsens arbetsutskott äger rätt att inte utse någon vinnare om antalet röster är för få. </a:t>
            </a:r>
          </a:p>
          <a:p>
            <a:r>
              <a:rPr lang="sv-SE" dirty="0"/>
              <a:t>Till Årets goda kraft ska det delas ut en minnestavla i form av en bronsplakett i A4 format där motivering, året och namnet på vinnaren framgår. Till detta ska även ett diplom delas ut samt en prissumma om 50 % av ett prisbasbelopp. </a:t>
            </a:r>
          </a:p>
        </p:txBody>
      </p:sp>
      <p:sp>
        <p:nvSpPr>
          <p:cNvPr id="4" name="Platshållare för bildnummer 3"/>
          <p:cNvSpPr>
            <a:spLocks noGrp="1"/>
          </p:cNvSpPr>
          <p:nvPr>
            <p:ph type="sldNum" sz="quarter" idx="5"/>
          </p:nvPr>
        </p:nvSpPr>
        <p:spPr/>
        <p:txBody>
          <a:bodyPr/>
          <a:lstStyle/>
          <a:p>
            <a:fld id="{DE1C81BD-D10A-47FB-B4DF-AAED3F7020C2}" type="slidenum">
              <a:rPr lang="sv-SE" smtClean="0"/>
              <a:t>7</a:t>
            </a:fld>
            <a:endParaRPr lang="sv-SE"/>
          </a:p>
        </p:txBody>
      </p:sp>
    </p:spTree>
    <p:extLst>
      <p:ext uri="{BB962C8B-B14F-4D97-AF65-F5344CB8AC3E}">
        <p14:creationId xmlns:p14="http://schemas.microsoft.com/office/powerpoint/2010/main" val="351369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 = Nämnden för VA och Räddningstjänst</a:t>
            </a:r>
          </a:p>
        </p:txBody>
      </p:sp>
      <p:sp>
        <p:nvSpPr>
          <p:cNvPr id="4" name="Platshållare för bildnummer 3"/>
          <p:cNvSpPr>
            <a:spLocks noGrp="1"/>
          </p:cNvSpPr>
          <p:nvPr>
            <p:ph type="sldNum" sz="quarter" idx="5"/>
          </p:nvPr>
        </p:nvSpPr>
        <p:spPr/>
        <p:txBody>
          <a:bodyPr/>
          <a:lstStyle/>
          <a:p>
            <a:fld id="{DE1C81BD-D10A-47FB-B4DF-AAED3F7020C2}" type="slidenum">
              <a:rPr lang="sv-SE" smtClean="0"/>
              <a:t>8</a:t>
            </a:fld>
            <a:endParaRPr lang="sv-SE"/>
          </a:p>
        </p:txBody>
      </p:sp>
    </p:spTree>
    <p:extLst>
      <p:ext uri="{BB962C8B-B14F-4D97-AF65-F5344CB8AC3E}">
        <p14:creationId xmlns:p14="http://schemas.microsoft.com/office/powerpoint/2010/main" val="1318605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E1C81BD-D10A-47FB-B4DF-AAED3F7020C2}" type="slidenum">
              <a:rPr lang="sv-SE" smtClean="0"/>
              <a:t>9</a:t>
            </a:fld>
            <a:endParaRPr lang="sv-SE"/>
          </a:p>
        </p:txBody>
      </p:sp>
    </p:spTree>
    <p:extLst>
      <p:ext uri="{BB962C8B-B14F-4D97-AF65-F5344CB8AC3E}">
        <p14:creationId xmlns:p14="http://schemas.microsoft.com/office/powerpoint/2010/main" val="608020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E1C81BD-D10A-47FB-B4DF-AAED3F7020C2}" type="slidenum">
              <a:rPr lang="sv-SE" smtClean="0"/>
              <a:t>10</a:t>
            </a:fld>
            <a:endParaRPr lang="sv-SE"/>
          </a:p>
        </p:txBody>
      </p:sp>
    </p:spTree>
    <p:extLst>
      <p:ext uri="{BB962C8B-B14F-4D97-AF65-F5344CB8AC3E}">
        <p14:creationId xmlns:p14="http://schemas.microsoft.com/office/powerpoint/2010/main" val="2146627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E1C81BD-D10A-47FB-B4DF-AAED3F7020C2}" type="slidenum">
              <a:rPr lang="sv-SE" smtClean="0"/>
              <a:t>11</a:t>
            </a:fld>
            <a:endParaRPr lang="sv-SE"/>
          </a:p>
        </p:txBody>
      </p:sp>
    </p:spTree>
    <p:extLst>
      <p:ext uri="{BB962C8B-B14F-4D97-AF65-F5344CB8AC3E}">
        <p14:creationId xmlns:p14="http://schemas.microsoft.com/office/powerpoint/2010/main" val="3360417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Gunilla DS beställer tagg till kommunhuset via intern e-</a:t>
            </a:r>
            <a:r>
              <a:rPr lang="sv-SE" dirty="0" err="1"/>
              <a:t>tänst</a:t>
            </a:r>
            <a:r>
              <a:rPr lang="sv-SE" dirty="0"/>
              <a:t>: </a:t>
            </a:r>
            <a:r>
              <a:rPr lang="sv-SE" u="sng" dirty="0">
                <a:hlinkClick r:id="rId3"/>
              </a:rPr>
              <a:t>https://höörihop.höör.se/artikel/support-it-och-felanmalan/behorighet-och-taggar/ (</a:t>
            </a:r>
            <a:r>
              <a:rPr lang="sv-SE" u="sng" dirty="0" err="1">
                <a:hlinkClick r:id="rId3"/>
              </a:rPr>
              <a:t>xn</a:t>
            </a:r>
            <a:r>
              <a:rPr lang="sv-SE" u="sng" dirty="0">
                <a:hlinkClick r:id="rId3"/>
              </a:rPr>
              <a:t>--hr-fkaa.se)</a:t>
            </a:r>
            <a:endParaRPr lang="sv-SE" dirty="0"/>
          </a:p>
          <a:p>
            <a:endParaRPr lang="sv-SE" dirty="0"/>
          </a:p>
          <a:p>
            <a:r>
              <a:rPr lang="sv-SE" dirty="0"/>
              <a:t>Gunilla DS beställer tagg till Mejerigatan/Föreningsgatan genom mail till </a:t>
            </a:r>
            <a:r>
              <a:rPr lang="sv-SE" dirty="0" err="1"/>
              <a:t>medborgarcenter</a:t>
            </a:r>
            <a:r>
              <a:rPr lang="sv-SE" dirty="0"/>
              <a:t>.</a:t>
            </a:r>
          </a:p>
        </p:txBody>
      </p:sp>
      <p:sp>
        <p:nvSpPr>
          <p:cNvPr id="4" name="Platshållare för bildnummer 3"/>
          <p:cNvSpPr>
            <a:spLocks noGrp="1"/>
          </p:cNvSpPr>
          <p:nvPr>
            <p:ph type="sldNum" sz="quarter" idx="5"/>
          </p:nvPr>
        </p:nvSpPr>
        <p:spPr/>
        <p:txBody>
          <a:bodyPr/>
          <a:lstStyle/>
          <a:p>
            <a:fld id="{DE1C81BD-D10A-47FB-B4DF-AAED3F7020C2}" type="slidenum">
              <a:rPr lang="sv-SE" smtClean="0"/>
              <a:t>12</a:t>
            </a:fld>
            <a:endParaRPr lang="sv-SE"/>
          </a:p>
        </p:txBody>
      </p:sp>
    </p:spTree>
    <p:extLst>
      <p:ext uri="{BB962C8B-B14F-4D97-AF65-F5344CB8AC3E}">
        <p14:creationId xmlns:p14="http://schemas.microsoft.com/office/powerpoint/2010/main" val="638879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E1C81BD-D10A-47FB-B4DF-AAED3F7020C2}" type="slidenum">
              <a:rPr lang="sv-SE" smtClean="0"/>
              <a:t>13</a:t>
            </a:fld>
            <a:endParaRPr lang="sv-SE"/>
          </a:p>
        </p:txBody>
      </p:sp>
    </p:spTree>
    <p:extLst>
      <p:ext uri="{BB962C8B-B14F-4D97-AF65-F5344CB8AC3E}">
        <p14:creationId xmlns:p14="http://schemas.microsoft.com/office/powerpoint/2010/main" val="2812023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sv-SE" dirty="0">
                <a:solidFill>
                  <a:srgbClr val="595959"/>
                </a:solidFill>
              </a:rPr>
              <a:t>Hållbart medarbetarengagemang är ett sammanfattande mått på nio delfrågor som SKR (Sveriges kommuner och regioner) tagit fram.</a:t>
            </a:r>
            <a:r>
              <a:rPr lang="sv-SE" dirty="0"/>
              <a:t> </a:t>
            </a:r>
            <a:r>
              <a:rPr lang="sv-SE" dirty="0">
                <a:solidFill>
                  <a:srgbClr val="595959"/>
                </a:solidFill>
              </a:rPr>
              <a:t>Det utgörs av tre delområden; motivation, styrning och ledarskap.</a:t>
            </a:r>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9FB716-DC9C-4868-906D-6332672F6779}" type="slidenum">
              <a:rPr kumimoji="0" lang="sv-SE" sz="1200" b="0" i="0" u="none" strike="noStrike" kern="1200" cap="none" spc="0" normalizeH="0" baseline="0" noProof="0" smtClean="0">
                <a:ln>
                  <a:noFill/>
                </a:ln>
                <a:solidFill>
                  <a:prstClr val="black"/>
                </a:solidFill>
                <a:effectLst/>
                <a:uLnTx/>
                <a:uFillTx/>
                <a:latin typeface="Calibri"/>
                <a:cs typeface="Arial"/>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0160439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p:spTree>
      <p:nvGrpSpPr>
        <p:cNvPr id="1" name=""/>
        <p:cNvGrpSpPr/>
        <p:nvPr/>
      </p:nvGrpSpPr>
      <p:grpSpPr>
        <a:xfrm>
          <a:off x="0" y="0"/>
          <a:ext cx="0" cy="0"/>
          <a:chOff x="0" y="0"/>
          <a:chExt cx="0" cy="0"/>
        </a:xfrm>
      </p:grpSpPr>
      <p:sp>
        <p:nvSpPr>
          <p:cNvPr id="8" name="Rektangel 7"/>
          <p:cNvSpPr/>
          <p:nvPr userDrawn="1"/>
        </p:nvSpPr>
        <p:spPr>
          <a:xfrm>
            <a:off x="0" y="1"/>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350" dirty="0"/>
          </a:p>
        </p:txBody>
      </p:sp>
      <p:sp>
        <p:nvSpPr>
          <p:cNvPr id="2" name="Rubrik 1"/>
          <p:cNvSpPr>
            <a:spLocks noGrp="1"/>
          </p:cNvSpPr>
          <p:nvPr>
            <p:ph type="ctrTitle" hasCustomPrompt="1"/>
          </p:nvPr>
        </p:nvSpPr>
        <p:spPr>
          <a:xfrm>
            <a:off x="889455" y="1061073"/>
            <a:ext cx="7365090" cy="1305145"/>
          </a:xfrm>
        </p:spPr>
        <p:txBody>
          <a:bodyPr>
            <a:normAutofit/>
          </a:bodyPr>
          <a:lstStyle>
            <a:lvl1pPr algn="ctr">
              <a:defRPr sz="3750" baseline="0">
                <a:solidFill>
                  <a:schemeClr val="accent1"/>
                </a:solidFill>
                <a:latin typeface="Yanone Kaffeesatz Bold"/>
                <a:cs typeface="Yanone Kaffeesatz Bold"/>
              </a:defRPr>
            </a:lvl1pPr>
          </a:lstStyle>
          <a:p>
            <a:r>
              <a:rPr lang="sv-SE" dirty="0"/>
              <a:t>Rubrik här</a:t>
            </a:r>
          </a:p>
        </p:txBody>
      </p:sp>
      <p:sp>
        <p:nvSpPr>
          <p:cNvPr id="3" name="Underrubrik 2"/>
          <p:cNvSpPr>
            <a:spLocks noGrp="1"/>
          </p:cNvSpPr>
          <p:nvPr>
            <p:ph type="subTitle" idx="1"/>
          </p:nvPr>
        </p:nvSpPr>
        <p:spPr>
          <a:xfrm>
            <a:off x="1371600" y="2533117"/>
            <a:ext cx="6400800" cy="566402"/>
          </a:xfrm>
        </p:spPr>
        <p:txBody>
          <a:bodyPr>
            <a:normAutofit/>
          </a:bodyPr>
          <a:lstStyle>
            <a:lvl1pPr marL="0" indent="0" algn="ctr">
              <a:buNone/>
              <a:defRPr sz="1650" b="0" i="0">
                <a:solidFill>
                  <a:schemeClr val="bg1">
                    <a:lumMod val="65000"/>
                  </a:schemeClr>
                </a:solidFill>
                <a:latin typeface="Yanone Kaffeesatz Light"/>
                <a:cs typeface="Yanone Kaffeesatz Ligh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fld id="{1B970E8C-6424-A049-AA83-EB50DABC2649}" type="datetimeFigureOut">
              <a:rPr lang="sv-SE" smtClean="0"/>
              <a:t>2023-01-24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BBA6EA6-2612-564E-AFAB-B7BA6AF56544}" type="slidenum">
              <a:rPr lang="sv-SE" smtClean="0"/>
              <a:t>‹#›</a:t>
            </a:fld>
            <a:endParaRPr lang="sv-SE"/>
          </a:p>
        </p:txBody>
      </p:sp>
      <p:pic>
        <p:nvPicPr>
          <p:cNvPr id="11" name="Bildobjekt 10" descr="Höörskommun-logotyp.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11281" y="313834"/>
            <a:ext cx="1533173" cy="630506"/>
          </a:xfrm>
          <a:prstGeom prst="rect">
            <a:avLst/>
          </a:prstGeom>
        </p:spPr>
      </p:pic>
      <p:pic>
        <p:nvPicPr>
          <p:cNvPr id="12" name="Bildobjekt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332989"/>
            <a:ext cx="9144000" cy="1810512"/>
          </a:xfrm>
          <a:prstGeom prst="rect">
            <a:avLst/>
          </a:prstGeom>
        </p:spPr>
      </p:pic>
    </p:spTree>
    <p:extLst>
      <p:ext uri="{BB962C8B-B14F-4D97-AF65-F5344CB8AC3E}">
        <p14:creationId xmlns:p14="http://schemas.microsoft.com/office/powerpoint/2010/main" val="101699256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Endast rubrik">
    <p:spTree>
      <p:nvGrpSpPr>
        <p:cNvPr id="1" name=""/>
        <p:cNvGrpSpPr/>
        <p:nvPr/>
      </p:nvGrpSpPr>
      <p:grpSpPr>
        <a:xfrm>
          <a:off x="0" y="0"/>
          <a:ext cx="0" cy="0"/>
          <a:chOff x="0" y="0"/>
          <a:chExt cx="0" cy="0"/>
        </a:xfrm>
      </p:grpSpPr>
      <p:sp>
        <p:nvSpPr>
          <p:cNvPr id="6" name="Platshållare för rubrik 1">
            <a:extLst>
              <a:ext uri="{FF2B5EF4-FFF2-40B4-BE49-F238E27FC236}">
                <a16:creationId xmlns:a16="http://schemas.microsoft.com/office/drawing/2014/main" id="{52A3EDDE-A684-4D72-B716-BE929F1DF569}"/>
              </a:ext>
            </a:extLst>
          </p:cNvPr>
          <p:cNvSpPr>
            <a:spLocks noGrp="1"/>
          </p:cNvSpPr>
          <p:nvPr>
            <p:ph type="title"/>
          </p:nvPr>
        </p:nvSpPr>
        <p:spPr>
          <a:xfrm>
            <a:off x="89502" y="195486"/>
            <a:ext cx="6635080" cy="540060"/>
          </a:xfrm>
          <a:prstGeom prst="rect">
            <a:avLst/>
          </a:prstGeom>
        </p:spPr>
        <p:txBody>
          <a:bodyPr vert="horz" wrap="square" lIns="91440" tIns="45720" rIns="91440" bIns="45720" rtlCol="0" anchor="t" anchorCtr="0">
            <a:noAutofit/>
          </a:bodyPr>
          <a:lstStyle>
            <a:lvl1pPr>
              <a:defRPr/>
            </a:lvl1pPr>
          </a:lstStyle>
          <a:p>
            <a:endParaRPr lang="sv-SE"/>
          </a:p>
        </p:txBody>
      </p:sp>
      <p:sp>
        <p:nvSpPr>
          <p:cNvPr id="8" name="Platshållare för bildnummer 5">
            <a:extLst>
              <a:ext uri="{FF2B5EF4-FFF2-40B4-BE49-F238E27FC236}">
                <a16:creationId xmlns:a16="http://schemas.microsoft.com/office/drawing/2014/main" id="{CE03B00A-FE79-4DA5-ABE7-2CD12D7A977D}"/>
              </a:ext>
            </a:extLst>
          </p:cNvPr>
          <p:cNvSpPr>
            <a:spLocks noGrp="1"/>
          </p:cNvSpPr>
          <p:nvPr>
            <p:ph type="sldNum" sz="quarter" idx="4"/>
          </p:nvPr>
        </p:nvSpPr>
        <p:spPr>
          <a:xfrm>
            <a:off x="8568444" y="4827419"/>
            <a:ext cx="496398"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A65EA27-6DB2-46EB-90AD-D02DF194FA2A}" type="slidenum">
              <a:rPr lang="sv-SE" smtClean="0"/>
              <a:t>‹#›</a:t>
            </a:fld>
            <a:endParaRPr lang="sv-SE"/>
          </a:p>
        </p:txBody>
      </p:sp>
    </p:spTree>
    <p:extLst>
      <p:ext uri="{BB962C8B-B14F-4D97-AF65-F5344CB8AC3E}">
        <p14:creationId xmlns:p14="http://schemas.microsoft.com/office/powerpoint/2010/main" val="34632018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bi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000" b="1" i="0">
                <a:latin typeface="Yanone Kaffeesatz Bold"/>
                <a:cs typeface="Yanone Kaffeesatz Bold"/>
              </a:defRPr>
            </a:lvl1p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lvl1pPr marL="0" indent="0">
              <a:buNone/>
              <a:defRPr/>
            </a:lvl1pPr>
            <a:lvl5pPr>
              <a:defRPr sz="135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970E8C-6424-A049-AA83-EB50DABC2649}" type="datetimeFigureOut">
              <a:rPr lang="sv-SE" smtClean="0"/>
              <a:t>2023-01-24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BBA6EA6-2612-564E-AFAB-B7BA6AF56544}" type="slidenum">
              <a:rPr lang="sv-SE" smtClean="0"/>
              <a:t>‹#›</a:t>
            </a:fld>
            <a:endParaRPr lang="sv-SE"/>
          </a:p>
        </p:txBody>
      </p:sp>
    </p:spTree>
    <p:extLst>
      <p:ext uri="{BB962C8B-B14F-4D97-AF65-F5344CB8AC3E}">
        <p14:creationId xmlns:p14="http://schemas.microsoft.com/office/powerpoint/2010/main" val="38296518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000" b="1" i="0">
                <a:latin typeface="Yanone Kaffeesatz Bold"/>
                <a:cs typeface="Yanone Kaffeesatz Bold"/>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970E8C-6424-A049-AA83-EB50DABC2649}" type="datetimeFigureOut">
              <a:rPr lang="sv-SE" smtClean="0"/>
              <a:t>2023-01-24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BBA6EA6-2612-564E-AFAB-B7BA6AF56544}" type="slidenum">
              <a:rPr lang="sv-SE" smtClean="0"/>
              <a:t>‹#›</a:t>
            </a:fld>
            <a:endParaRPr lang="sv-SE"/>
          </a:p>
        </p:txBody>
      </p:sp>
      <p:sp>
        <p:nvSpPr>
          <p:cNvPr id="7" name="Platshållare för bild 6"/>
          <p:cNvSpPr>
            <a:spLocks noGrp="1"/>
          </p:cNvSpPr>
          <p:nvPr>
            <p:ph type="pic" sz="quarter" idx="14"/>
          </p:nvPr>
        </p:nvSpPr>
        <p:spPr>
          <a:xfrm>
            <a:off x="457201" y="1489282"/>
            <a:ext cx="6815041" cy="3105341"/>
          </a:xfrm>
        </p:spPr>
        <p:txBody>
          <a:bodyPr/>
          <a:lstStyle/>
          <a:p>
            <a:r>
              <a:rPr lang="sv-SE"/>
              <a:t>Klicka på ikonen för att lägga till en bild</a:t>
            </a:r>
          </a:p>
        </p:txBody>
      </p:sp>
    </p:spTree>
    <p:extLst>
      <p:ext uri="{BB962C8B-B14F-4D97-AF65-F5344CB8AC3E}">
        <p14:creationId xmlns:p14="http://schemas.microsoft.com/office/powerpoint/2010/main" val="20224263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000" b="1" i="0">
                <a:latin typeface="Yanone Kaffeesatz Bold"/>
                <a:cs typeface="Yanone Kaffeesatz Bold"/>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970E8C-6424-A049-AA83-EB50DABC2649}" type="datetimeFigureOut">
              <a:rPr lang="sv-SE" smtClean="0"/>
              <a:t>2023-01-24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BBA6EA6-2612-564E-AFAB-B7BA6AF56544}" type="slidenum">
              <a:rPr lang="sv-SE" smtClean="0"/>
              <a:t>‹#›</a:t>
            </a:fld>
            <a:endParaRPr lang="sv-SE"/>
          </a:p>
        </p:txBody>
      </p:sp>
      <p:sp>
        <p:nvSpPr>
          <p:cNvPr id="8" name="Platshållare för diagram 7"/>
          <p:cNvSpPr>
            <a:spLocks noGrp="1"/>
          </p:cNvSpPr>
          <p:nvPr>
            <p:ph type="chart" sz="quarter" idx="13"/>
          </p:nvPr>
        </p:nvSpPr>
        <p:spPr>
          <a:xfrm>
            <a:off x="457201" y="1489282"/>
            <a:ext cx="6815041" cy="3105341"/>
          </a:xfrm>
        </p:spPr>
        <p:txBody>
          <a:bodyPr/>
          <a:lstStyle/>
          <a:p>
            <a:r>
              <a:rPr lang="sv-SE"/>
              <a:t>Klicka på ikonen för att lägga till ett diagram</a:t>
            </a:r>
          </a:p>
        </p:txBody>
      </p:sp>
    </p:spTree>
    <p:extLst>
      <p:ext uri="{BB962C8B-B14F-4D97-AF65-F5344CB8AC3E}">
        <p14:creationId xmlns:p14="http://schemas.microsoft.com/office/powerpoint/2010/main" val="77151915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e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3000" b="1" i="0">
                <a:latin typeface="Yanone Kaffeesatz Bold"/>
                <a:cs typeface="Yanone Kaffeesatz Bold"/>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970E8C-6424-A049-AA83-EB50DABC2649}" type="datetimeFigureOut">
              <a:rPr lang="sv-SE" smtClean="0"/>
              <a:t>2023-01-24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BBA6EA6-2612-564E-AFAB-B7BA6AF56544}" type="slidenum">
              <a:rPr lang="sv-SE" smtClean="0"/>
              <a:t>‹#›</a:t>
            </a:fld>
            <a:endParaRPr lang="sv-SE"/>
          </a:p>
        </p:txBody>
      </p:sp>
      <p:sp>
        <p:nvSpPr>
          <p:cNvPr id="7" name="Platshållare för tabell 6"/>
          <p:cNvSpPr>
            <a:spLocks noGrp="1"/>
          </p:cNvSpPr>
          <p:nvPr>
            <p:ph type="tbl" sz="quarter" idx="14"/>
          </p:nvPr>
        </p:nvSpPr>
        <p:spPr>
          <a:xfrm>
            <a:off x="457201" y="1489282"/>
            <a:ext cx="6815041" cy="3105341"/>
          </a:xfrm>
        </p:spPr>
        <p:txBody>
          <a:bodyPr/>
          <a:lstStyle/>
          <a:p>
            <a:r>
              <a:rPr lang="sv-SE"/>
              <a:t>Klicka på ikonen för att lägga till en tabell</a:t>
            </a:r>
          </a:p>
        </p:txBody>
      </p:sp>
    </p:spTree>
    <p:extLst>
      <p:ext uri="{BB962C8B-B14F-4D97-AF65-F5344CB8AC3E}">
        <p14:creationId xmlns:p14="http://schemas.microsoft.com/office/powerpoint/2010/main" val="96179427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da med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4080784" cy="5143501"/>
          </a:xfrm>
        </p:spPr>
        <p:txBody>
          <a:bodyPr/>
          <a:lstStyle/>
          <a:p>
            <a:r>
              <a:rPr lang="sv-SE"/>
              <a:t>Klicka på ikonen för att lägga till en bild</a:t>
            </a:r>
            <a:endParaRPr lang="sv-SE" dirty="0"/>
          </a:p>
        </p:txBody>
      </p:sp>
      <p:sp>
        <p:nvSpPr>
          <p:cNvPr id="2" name="Rubrik 1"/>
          <p:cNvSpPr>
            <a:spLocks noGrp="1"/>
          </p:cNvSpPr>
          <p:nvPr>
            <p:ph type="title"/>
          </p:nvPr>
        </p:nvSpPr>
        <p:spPr>
          <a:xfrm>
            <a:off x="4288366" y="1121080"/>
            <a:ext cx="4305301" cy="1023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1B970E8C-6424-A049-AA83-EB50DABC2649}" type="datetimeFigureOut">
              <a:rPr lang="sv-SE" smtClean="0"/>
              <a:t>2023-01-24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BBA6EA6-2612-564E-AFAB-B7BA6AF56544}" type="slidenum">
              <a:rPr lang="sv-SE" smtClean="0"/>
              <a:t>‹#›</a:t>
            </a:fld>
            <a:endParaRPr lang="sv-SE"/>
          </a:p>
        </p:txBody>
      </p:sp>
      <p:sp>
        <p:nvSpPr>
          <p:cNvPr id="11" name="Platshållare för text 10"/>
          <p:cNvSpPr>
            <a:spLocks noGrp="1"/>
          </p:cNvSpPr>
          <p:nvPr>
            <p:ph type="body" sz="quarter" idx="14"/>
          </p:nvPr>
        </p:nvSpPr>
        <p:spPr>
          <a:xfrm>
            <a:off x="4288366" y="2313615"/>
            <a:ext cx="4305301" cy="2476327"/>
          </a:xfrm>
        </p:spPr>
        <p:txBody>
          <a:bodyPr/>
          <a:lstStyle>
            <a:lvl1pPr marL="0" indent="0">
              <a:lnSpc>
                <a:spcPct val="120000"/>
              </a:lnSpc>
              <a:buNone/>
              <a:defRPr sz="1600"/>
            </a:lvl1pPr>
            <a:lvl2pPr>
              <a:defRPr sz="1600"/>
            </a:lvl2pPr>
            <a:lvl3pPr>
              <a:defRPr sz="1400"/>
            </a:lvl3pPr>
            <a:lvl4pPr>
              <a:defRPr sz="1200"/>
            </a:lvl4pPr>
            <a:lvl5pPr>
              <a:defRPr sz="10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705373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a med 2 bilder">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1B970E8C-6424-A049-AA83-EB50DABC2649}" type="datetimeFigureOut">
              <a:rPr lang="sv-SE" smtClean="0"/>
              <a:t>2023-01-24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BBA6EA6-2612-564E-AFAB-B7BA6AF56544}" type="slidenum">
              <a:rPr lang="sv-SE" smtClean="0"/>
              <a:t>‹#›</a:t>
            </a:fld>
            <a:endParaRPr lang="sv-SE"/>
          </a:p>
        </p:txBody>
      </p:sp>
      <p:sp>
        <p:nvSpPr>
          <p:cNvPr id="9" name="Platshållare för bild 8"/>
          <p:cNvSpPr>
            <a:spLocks noGrp="1"/>
          </p:cNvSpPr>
          <p:nvPr>
            <p:ph type="pic" sz="quarter" idx="13"/>
          </p:nvPr>
        </p:nvSpPr>
        <p:spPr>
          <a:xfrm>
            <a:off x="1" y="0"/>
            <a:ext cx="4096145" cy="2575800"/>
          </a:xfrm>
        </p:spPr>
        <p:txBody>
          <a:bodyPr/>
          <a:lstStyle/>
          <a:p>
            <a:r>
              <a:rPr lang="sv-SE"/>
              <a:t>Klicka på ikonen för att lägga till en bild</a:t>
            </a:r>
            <a:endParaRPr lang="sv-SE" dirty="0"/>
          </a:p>
        </p:txBody>
      </p:sp>
      <p:sp>
        <p:nvSpPr>
          <p:cNvPr id="8" name="Platshållare för bild 8"/>
          <p:cNvSpPr>
            <a:spLocks noGrp="1"/>
          </p:cNvSpPr>
          <p:nvPr>
            <p:ph type="pic" sz="quarter" idx="15"/>
          </p:nvPr>
        </p:nvSpPr>
        <p:spPr>
          <a:xfrm>
            <a:off x="1" y="2570400"/>
            <a:ext cx="4096145" cy="2573100"/>
          </a:xfrm>
        </p:spPr>
        <p:txBody>
          <a:bodyPr/>
          <a:lstStyle/>
          <a:p>
            <a:r>
              <a:rPr lang="sv-SE"/>
              <a:t>Klicka på ikonen för att lägga till en bild</a:t>
            </a:r>
            <a:endParaRPr lang="sv-SE" dirty="0"/>
          </a:p>
        </p:txBody>
      </p:sp>
      <p:sp>
        <p:nvSpPr>
          <p:cNvPr id="16" name="Rubrik 1"/>
          <p:cNvSpPr>
            <a:spLocks noGrp="1"/>
          </p:cNvSpPr>
          <p:nvPr>
            <p:ph type="title"/>
          </p:nvPr>
        </p:nvSpPr>
        <p:spPr>
          <a:xfrm>
            <a:off x="4288366" y="1121080"/>
            <a:ext cx="4305301" cy="1023029"/>
          </a:xfrm>
        </p:spPr>
        <p:txBody>
          <a:bodyPr/>
          <a:lstStyle/>
          <a:p>
            <a:r>
              <a:rPr lang="sv-SE"/>
              <a:t>Klicka här för att ändra mall för rubrikformat</a:t>
            </a:r>
            <a:endParaRPr lang="sv-SE" dirty="0"/>
          </a:p>
        </p:txBody>
      </p:sp>
      <p:sp>
        <p:nvSpPr>
          <p:cNvPr id="17" name="Platshållare för text 10"/>
          <p:cNvSpPr>
            <a:spLocks noGrp="1"/>
          </p:cNvSpPr>
          <p:nvPr>
            <p:ph type="body" sz="quarter" idx="14"/>
          </p:nvPr>
        </p:nvSpPr>
        <p:spPr>
          <a:xfrm>
            <a:off x="4288366" y="2313617"/>
            <a:ext cx="4305301" cy="2476326"/>
          </a:xfrm>
        </p:spPr>
        <p:txBody>
          <a:bodyPr/>
          <a:lstStyle>
            <a:lvl1pPr marL="0" indent="0">
              <a:lnSpc>
                <a:spcPct val="120000"/>
              </a:lnSpc>
              <a:buNone/>
              <a:defRPr sz="1600"/>
            </a:lvl1pPr>
            <a:lvl2pPr>
              <a:defRPr sz="1600"/>
            </a:lvl2pPr>
            <a:lvl3pPr>
              <a:defRPr sz="1400"/>
            </a:lvl3pPr>
            <a:lvl4pPr>
              <a:defRPr sz="1200"/>
            </a:lvl4pPr>
            <a:lvl5pPr>
              <a:defRPr sz="10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18671877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a med bild liggande">
    <p:spTree>
      <p:nvGrpSpPr>
        <p:cNvPr id="1" name=""/>
        <p:cNvGrpSpPr/>
        <p:nvPr/>
      </p:nvGrpSpPr>
      <p:grpSpPr>
        <a:xfrm>
          <a:off x="0" y="0"/>
          <a:ext cx="0" cy="0"/>
          <a:chOff x="0" y="0"/>
          <a:chExt cx="0" cy="0"/>
        </a:xfrm>
      </p:grpSpPr>
      <p:sp>
        <p:nvSpPr>
          <p:cNvPr id="8" name="Platshållare för rubrik 1"/>
          <p:cNvSpPr>
            <a:spLocks noGrp="1"/>
          </p:cNvSpPr>
          <p:nvPr>
            <p:ph type="title"/>
          </p:nvPr>
        </p:nvSpPr>
        <p:spPr>
          <a:xfrm>
            <a:off x="457201" y="3464384"/>
            <a:ext cx="8041217" cy="623429"/>
          </a:xfrm>
          <a:prstGeom prst="rect">
            <a:avLst/>
          </a:prstGeom>
        </p:spPr>
        <p:txBody>
          <a:bodyPr vert="horz" lIns="91440" tIns="45720" rIns="91440" bIns="45720" rtlCol="0" anchor="ctr">
            <a:normAutofit/>
          </a:bodyPr>
          <a:lstStyle/>
          <a:p>
            <a:r>
              <a:rPr lang="sv-SE"/>
              <a:t>Klicka här för att ändra mall för rubrikformat</a:t>
            </a:r>
            <a:endParaRPr lang="sv-SE" dirty="0"/>
          </a:p>
        </p:txBody>
      </p:sp>
      <p:sp>
        <p:nvSpPr>
          <p:cNvPr id="11" name="Platshållare för bild 10"/>
          <p:cNvSpPr>
            <a:spLocks noGrp="1"/>
          </p:cNvSpPr>
          <p:nvPr>
            <p:ph type="pic" sz="quarter" idx="10"/>
          </p:nvPr>
        </p:nvSpPr>
        <p:spPr>
          <a:xfrm>
            <a:off x="0" y="760977"/>
            <a:ext cx="8847138" cy="2616098"/>
          </a:xfrm>
        </p:spPr>
        <p:txBody>
          <a:bodyPr/>
          <a:lstStyle/>
          <a:p>
            <a:r>
              <a:rPr lang="sv-SE"/>
              <a:t>Klicka på ikonen för att lägga till en bild</a:t>
            </a:r>
            <a:endParaRPr lang="sv-SE" dirty="0"/>
          </a:p>
        </p:txBody>
      </p:sp>
      <p:sp>
        <p:nvSpPr>
          <p:cNvPr id="13" name="Platshållare för text 12"/>
          <p:cNvSpPr>
            <a:spLocks noGrp="1"/>
          </p:cNvSpPr>
          <p:nvPr>
            <p:ph type="body" sz="quarter" idx="11"/>
          </p:nvPr>
        </p:nvSpPr>
        <p:spPr>
          <a:xfrm>
            <a:off x="457201" y="4087814"/>
            <a:ext cx="8041217" cy="85724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65103265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Bild">
    <p:spTree>
      <p:nvGrpSpPr>
        <p:cNvPr id="1" name=""/>
        <p:cNvGrpSpPr/>
        <p:nvPr/>
      </p:nvGrpSpPr>
      <p:grpSpPr>
        <a:xfrm>
          <a:off x="0" y="0"/>
          <a:ext cx="0" cy="0"/>
          <a:chOff x="0" y="0"/>
          <a:chExt cx="0" cy="0"/>
        </a:xfrm>
      </p:grpSpPr>
      <p:sp>
        <p:nvSpPr>
          <p:cNvPr id="14" name="Platshållare för bild 13"/>
          <p:cNvSpPr>
            <a:spLocks noGrp="1"/>
          </p:cNvSpPr>
          <p:nvPr>
            <p:ph type="pic" sz="quarter" idx="15"/>
          </p:nvPr>
        </p:nvSpPr>
        <p:spPr>
          <a:xfrm>
            <a:off x="2411760" y="681540"/>
            <a:ext cx="4320000" cy="3780000"/>
          </a:xfrm>
        </p:spPr>
        <p:txBody>
          <a:bodyPr vert="horz" wrap="square" lIns="91440" tIns="45720" rIns="91440" bIns="45720" rtlCol="0">
            <a:noAutofit/>
          </a:bodyPr>
          <a:lstStyle>
            <a:lvl1pPr algn="l" defTabSz="685783" rtl="0" eaLnBrk="1" latinLnBrk="0" hangingPunct="1">
              <a:spcBef>
                <a:spcPct val="20000"/>
              </a:spcBef>
              <a:defRPr lang="sv-SE" sz="1050" kern="1200">
                <a:solidFill>
                  <a:schemeClr val="tx1">
                    <a:lumMod val="65000"/>
                    <a:lumOff val="35000"/>
                  </a:schemeClr>
                </a:solidFill>
                <a:latin typeface="Arial" panose="020B0604020202020204" pitchFamily="34" charset="0"/>
                <a:ea typeface="+mn-ea"/>
                <a:cs typeface="Arial" panose="020B0604020202020204" pitchFamily="34" charset="0"/>
              </a:defRPr>
            </a:lvl1pPr>
          </a:lstStyle>
          <a:p>
            <a:pPr lvl="0">
              <a:spcBef>
                <a:spcPts val="300"/>
              </a:spcBef>
              <a:spcAft>
                <a:spcPts val="225"/>
              </a:spcAft>
              <a:buClr>
                <a:schemeClr val="bg1"/>
              </a:buClr>
              <a:buNone/>
            </a:pPr>
            <a:r>
              <a:rPr lang="sv-SE"/>
              <a:t>Klicka på ikonen för att lägga till en bild</a:t>
            </a:r>
          </a:p>
        </p:txBody>
      </p:sp>
      <p:sp>
        <p:nvSpPr>
          <p:cNvPr id="2" name="Platshållare för datum 1"/>
          <p:cNvSpPr>
            <a:spLocks noGrp="1"/>
          </p:cNvSpPr>
          <p:nvPr>
            <p:ph type="dt" sz="half" idx="10"/>
          </p:nvPr>
        </p:nvSpPr>
        <p:spPr/>
        <p:txBody>
          <a:bodyPr/>
          <a:lstStyle/>
          <a:p>
            <a:endParaRPr lang="sv-SE"/>
          </a:p>
        </p:txBody>
      </p:sp>
      <p:sp>
        <p:nvSpPr>
          <p:cNvPr id="4" name="Platshållare för bildnummer 3"/>
          <p:cNvSpPr>
            <a:spLocks noGrp="1"/>
          </p:cNvSpPr>
          <p:nvPr>
            <p:ph type="sldNum" sz="quarter" idx="12"/>
          </p:nvPr>
        </p:nvSpPr>
        <p:spPr/>
        <p:txBody>
          <a:bodyPr/>
          <a:lstStyle/>
          <a:p>
            <a:fld id="{CA65EA27-6DB2-46EB-90AD-D02DF194FA2A}" type="slidenum">
              <a:rPr lang="sv-SE" smtClean="0"/>
              <a:t>‹#›</a:t>
            </a:fld>
            <a:endParaRPr lang="sv-SE"/>
          </a:p>
        </p:txBody>
      </p:sp>
      <p:sp>
        <p:nvSpPr>
          <p:cNvPr id="8" name="Platshållare för rubrik 1">
            <a:extLst>
              <a:ext uri="{FF2B5EF4-FFF2-40B4-BE49-F238E27FC236}">
                <a16:creationId xmlns:a16="http://schemas.microsoft.com/office/drawing/2014/main" id="{AF64C05F-BDE3-44C1-83BC-1FC0496540E6}"/>
              </a:ext>
            </a:extLst>
          </p:cNvPr>
          <p:cNvSpPr>
            <a:spLocks noGrp="1"/>
          </p:cNvSpPr>
          <p:nvPr>
            <p:ph type="title"/>
          </p:nvPr>
        </p:nvSpPr>
        <p:spPr>
          <a:xfrm>
            <a:off x="395538" y="195486"/>
            <a:ext cx="6635080" cy="346249"/>
          </a:xfrm>
          <a:prstGeom prst="rect">
            <a:avLst/>
          </a:prstGeom>
        </p:spPr>
        <p:txBody>
          <a:bodyPr vert="horz" wrap="square" lIns="91440" tIns="45720" rIns="91440" bIns="45720" rtlCol="0" anchor="t" anchorCtr="0">
            <a:noAutofit/>
          </a:bodyPr>
          <a:lstStyle/>
          <a:p>
            <a:endParaRPr lang="sv-SE"/>
          </a:p>
        </p:txBody>
      </p:sp>
    </p:spTree>
    <p:extLst>
      <p:ext uri="{BB962C8B-B14F-4D97-AF65-F5344CB8AC3E}">
        <p14:creationId xmlns:p14="http://schemas.microsoft.com/office/powerpoint/2010/main" val="32433066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1" y="304256"/>
            <a:ext cx="6815041" cy="85725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1" y="1489282"/>
            <a:ext cx="6815041" cy="310534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B970E8C-6424-A049-AA83-EB50DABC2649}" type="datetimeFigureOut">
              <a:rPr lang="sv-SE" smtClean="0"/>
              <a:t>2023-01-24</a:t>
            </a:fld>
            <a:endParaRPr lang="sv-SE" dirty="0"/>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BBA6EA6-2612-564E-AFAB-B7BA6AF56544}" type="slidenum">
              <a:rPr lang="sv-SE" smtClean="0"/>
              <a:t>‹#›</a:t>
            </a:fld>
            <a:endParaRPr lang="sv-SE" dirty="0"/>
          </a:p>
        </p:txBody>
      </p:sp>
      <p:pic>
        <p:nvPicPr>
          <p:cNvPr id="10" name="Bildobjekt 9" descr="Höörskommun-logotyp.png"/>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7501833" y="175458"/>
            <a:ext cx="1184966" cy="487308"/>
          </a:xfrm>
          <a:prstGeom prst="rect">
            <a:avLst/>
          </a:prstGeom>
        </p:spPr>
      </p:pic>
      <p:pic>
        <p:nvPicPr>
          <p:cNvPr id="11" name="Bildobjekt 10" descr="Höörskommun-bård.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845296" y="0"/>
            <a:ext cx="298704" cy="5143500"/>
          </a:xfrm>
          <a:prstGeom prst="rect">
            <a:avLst/>
          </a:prstGeom>
        </p:spPr>
      </p:pic>
    </p:spTree>
    <p:extLst>
      <p:ext uri="{BB962C8B-B14F-4D97-AF65-F5344CB8AC3E}">
        <p14:creationId xmlns:p14="http://schemas.microsoft.com/office/powerpoint/2010/main" val="3632740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64" r:id="rId4"/>
    <p:sldLayoutId id="2147483665" r:id="rId5"/>
    <p:sldLayoutId id="2147483661" r:id="rId6"/>
    <p:sldLayoutId id="2147483662" r:id="rId7"/>
    <p:sldLayoutId id="2147483663" r:id="rId8"/>
    <p:sldLayoutId id="2147483667" r:id="rId9"/>
    <p:sldLayoutId id="2147483668" r:id="rId10"/>
  </p:sldLayoutIdLst>
  <p:transition>
    <p:fade/>
  </p:transition>
  <p:txStyles>
    <p:titleStyle>
      <a:lvl1pPr algn="l" defTabSz="342900" rtl="0" eaLnBrk="1" latinLnBrk="0" hangingPunct="1">
        <a:spcBef>
          <a:spcPct val="0"/>
        </a:spcBef>
        <a:buNone/>
        <a:defRPr sz="3000" b="1" i="0" kern="1200" baseline="0">
          <a:solidFill>
            <a:schemeClr val="accent1"/>
          </a:solidFill>
          <a:latin typeface="Yanone Kaffeesatz Bold"/>
          <a:ea typeface="+mj-ea"/>
          <a:cs typeface="Yanone Kaffeesatz Bold"/>
        </a:defRPr>
      </a:lvl1pPr>
    </p:titleStyle>
    <p:bodyStyle>
      <a:lvl1pPr marL="0" indent="0" algn="l" defTabSz="342900" rtl="0" eaLnBrk="1" latinLnBrk="0" hangingPunct="1">
        <a:lnSpc>
          <a:spcPct val="120000"/>
        </a:lnSpc>
        <a:spcBef>
          <a:spcPct val="20000"/>
        </a:spcBef>
        <a:buFont typeface="Arial"/>
        <a:buNone/>
        <a:defRPr sz="1600" kern="1200">
          <a:solidFill>
            <a:schemeClr val="tx1"/>
          </a:solidFill>
          <a:latin typeface="Clear Sans"/>
          <a:ea typeface="+mn-ea"/>
          <a:cs typeface="Clear Sans"/>
        </a:defRPr>
      </a:lvl1pPr>
      <a:lvl2pPr marL="557213" indent="-214313" algn="l" defTabSz="342900" rtl="0" eaLnBrk="1" latinLnBrk="0" hangingPunct="1">
        <a:spcBef>
          <a:spcPct val="20000"/>
        </a:spcBef>
        <a:buFont typeface="Arial"/>
        <a:buChar char="–"/>
        <a:defRPr sz="1600" kern="1200">
          <a:solidFill>
            <a:schemeClr val="tx1"/>
          </a:solidFill>
          <a:latin typeface="Clear Sans"/>
          <a:ea typeface="+mn-ea"/>
          <a:cs typeface="Clear Sans"/>
        </a:defRPr>
      </a:lvl2pPr>
      <a:lvl3pPr marL="857250" indent="-171450" algn="l" defTabSz="342900" rtl="0" eaLnBrk="1" latinLnBrk="0" hangingPunct="1">
        <a:spcBef>
          <a:spcPct val="20000"/>
        </a:spcBef>
        <a:buFont typeface="Arial"/>
        <a:buChar char="•"/>
        <a:defRPr sz="1400" kern="1200">
          <a:solidFill>
            <a:schemeClr val="tx1"/>
          </a:solidFill>
          <a:latin typeface="Clear Sans"/>
          <a:ea typeface="+mn-ea"/>
          <a:cs typeface="Clear Sans"/>
        </a:defRPr>
      </a:lvl3pPr>
      <a:lvl4pPr marL="1200150" indent="-171450" algn="l" defTabSz="342900" rtl="0" eaLnBrk="1" latinLnBrk="0" hangingPunct="1">
        <a:spcBef>
          <a:spcPct val="20000"/>
        </a:spcBef>
        <a:buFont typeface="Arial"/>
        <a:buChar char="–"/>
        <a:defRPr sz="1200" kern="1200">
          <a:solidFill>
            <a:schemeClr val="tx1"/>
          </a:solidFill>
          <a:latin typeface="Clear Sans"/>
          <a:ea typeface="+mn-ea"/>
          <a:cs typeface="Clear Sans"/>
        </a:defRPr>
      </a:lvl4pPr>
      <a:lvl5pPr marL="1543050" indent="-171450" algn="l" defTabSz="342900" rtl="0" eaLnBrk="1" latinLnBrk="0" hangingPunct="1">
        <a:spcBef>
          <a:spcPct val="20000"/>
        </a:spcBef>
        <a:buFont typeface="Arial"/>
        <a:buChar char="»"/>
        <a:defRPr sz="1000" kern="1200">
          <a:solidFill>
            <a:schemeClr val="tx1"/>
          </a:solidFill>
          <a:latin typeface="Clear Sans"/>
          <a:ea typeface="+mn-ea"/>
          <a:cs typeface="Clear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sv-S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nsli@hoor.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ebmail.unikom.s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eset.unikom.s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gunilla.skog@hoor.s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edborgarcenter@hoor.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felanmalan.IT.konferensrum@hoor.s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hoor.se/kommun-politik/politik-och-demokrati/introduktionsmaterial-for-nya-politik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vt.se/nyheter/lokalt/skane/ex-politiker-doms-for-grovt-bedrageri-fick-800-000-utbetalt-felaktig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Gunilla.skog@hoor.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hoor.se/kommun-politik/politik-och-demokrati/introduktionsmaterial-for-nya-politik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oor.okv.se/" TargetMode="External"/><Relationship Id="rId2" Type="http://schemas.openxmlformats.org/officeDocument/2006/relationships/hyperlink" Target="https://www.hoor.se/kommun-politik/kommunfakta/regler-och-styrande-dokument-2/" TargetMode="External"/><Relationship Id="rId1" Type="http://schemas.openxmlformats.org/officeDocument/2006/relationships/slideLayout" Target="../slideLayouts/slideLayout2.xml"/><Relationship Id="rId5" Type="http://schemas.openxmlformats.org/officeDocument/2006/relationships/hyperlink" Target="https://www.hoor.se/kommun-politik/politik-och-demokrati/kontakta-politiker/" TargetMode="External"/><Relationship Id="rId4" Type="http://schemas.openxmlformats.org/officeDocument/2006/relationships/hyperlink" Target="https://www.hoor.se/kommun-politik/politik-och-demokrati/moten-kallelser-och-protokol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peter.wollin@hoor.se" TargetMode="External"/><Relationship Id="rId2" Type="http://schemas.openxmlformats.org/officeDocument/2006/relationships/hyperlink" Target="http://www.hoor.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kommunen@hoor.se" TargetMode="External"/><Relationship Id="rId3" Type="http://schemas.openxmlformats.org/officeDocument/2006/relationships/hyperlink" Target="mailto:camilla.lindhe@hoor.se" TargetMode="External"/><Relationship Id="rId7" Type="http://schemas.openxmlformats.org/officeDocument/2006/relationships/hyperlink" Target="mailto:gina.fristedtmalmberg@hoor.se" TargetMode="External"/><Relationship Id="rId12" Type="http://schemas.openxmlformats.org/officeDocument/2006/relationships/hyperlink" Target="mailto:servicedesk@unikom.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ulrika.osthall@hoor.se" TargetMode="External"/><Relationship Id="rId11" Type="http://schemas.openxmlformats.org/officeDocument/2006/relationships/hyperlink" Target="mailto:kommunikation@hoor.se" TargetMode="External"/><Relationship Id="rId5" Type="http://schemas.openxmlformats.org/officeDocument/2006/relationships/hyperlink" Target="mailto:leif.alfredsson@hoor.se" TargetMode="External"/><Relationship Id="rId10" Type="http://schemas.openxmlformats.org/officeDocument/2006/relationships/hyperlink" Target="mailto:infopersonalsystem@hoor.se" TargetMode="External"/><Relationship Id="rId4" Type="http://schemas.openxmlformats.org/officeDocument/2006/relationships/hyperlink" Target="mailto:gunilla.skog@hoor.se" TargetMode="External"/><Relationship Id="rId9" Type="http://schemas.openxmlformats.org/officeDocument/2006/relationships/hyperlink" Target="mailto:medborgarcenter@hoor.s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camilo.pendola@hoor.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ervicedesk@unikom.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171700" y="2580773"/>
            <a:ext cx="4800600" cy="1314450"/>
          </a:xfrm>
        </p:spPr>
        <p:txBody>
          <a:bodyPr/>
          <a:lstStyle/>
          <a:p>
            <a:r>
              <a:rPr lang="sv-SE" dirty="0"/>
              <a:t>Praktisk information till nya förtroendevalda 2023-2026</a:t>
            </a:r>
          </a:p>
        </p:txBody>
      </p:sp>
      <p:sp>
        <p:nvSpPr>
          <p:cNvPr id="5" name="Rubrik 4"/>
          <p:cNvSpPr>
            <a:spLocks noGrp="1"/>
          </p:cNvSpPr>
          <p:nvPr>
            <p:ph type="ctrTitle"/>
          </p:nvPr>
        </p:nvSpPr>
        <p:spPr/>
        <p:txBody>
          <a:bodyPr>
            <a:noAutofit/>
          </a:bodyPr>
          <a:lstStyle/>
          <a:p>
            <a:r>
              <a:rPr lang="sv-SE" sz="4400" dirty="0"/>
              <a:t>Välkommen som ny förtroendevald</a:t>
            </a:r>
          </a:p>
        </p:txBody>
      </p:sp>
    </p:spTree>
    <p:extLst>
      <p:ext uri="{BB962C8B-B14F-4D97-AF65-F5344CB8AC3E}">
        <p14:creationId xmlns:p14="http://schemas.microsoft.com/office/powerpoint/2010/main" val="354822474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1871A-14F4-4127-A730-9378F06236B8}"/>
              </a:ext>
            </a:extLst>
          </p:cNvPr>
          <p:cNvSpPr>
            <a:spLocks noGrp="1"/>
          </p:cNvSpPr>
          <p:nvPr>
            <p:ph type="title"/>
          </p:nvPr>
        </p:nvSpPr>
        <p:spPr/>
        <p:txBody>
          <a:bodyPr/>
          <a:lstStyle/>
          <a:p>
            <a:r>
              <a:rPr lang="sv-SE" dirty="0"/>
              <a:t>E-postadress</a:t>
            </a:r>
          </a:p>
        </p:txBody>
      </p:sp>
      <p:sp>
        <p:nvSpPr>
          <p:cNvPr id="3" name="Platshållare för innehåll 2">
            <a:extLst>
              <a:ext uri="{FF2B5EF4-FFF2-40B4-BE49-F238E27FC236}">
                <a16:creationId xmlns:a16="http://schemas.microsoft.com/office/drawing/2014/main" id="{FBB5DF40-9D41-4121-8D5C-E4845D2369AC}"/>
              </a:ext>
            </a:extLst>
          </p:cNvPr>
          <p:cNvSpPr>
            <a:spLocks noGrp="1"/>
          </p:cNvSpPr>
          <p:nvPr>
            <p:ph idx="1"/>
          </p:nvPr>
        </p:nvSpPr>
        <p:spPr/>
        <p:txBody>
          <a:bodyPr/>
          <a:lstStyle/>
          <a:p>
            <a:r>
              <a:rPr lang="sv-SE" b="1" dirty="0"/>
              <a:t>E-postadress</a:t>
            </a:r>
            <a:r>
              <a:rPr lang="sv-SE" dirty="0"/>
              <a:t>: du får en egen e-postadress som ska användas i uppdraget. Du måste läsa din e-post flera gånger i veckan. E-post som ska diarieföras vidarebefordras till </a:t>
            </a:r>
            <a:r>
              <a:rPr lang="sv-SE" dirty="0">
                <a:hlinkClick r:id="rId3"/>
              </a:rPr>
              <a:t>kansli@hoor.se</a:t>
            </a:r>
            <a:r>
              <a:rPr lang="sv-SE" dirty="0"/>
              <a:t>. Använd inte e-posten till partimeddelanden eller privat. E-postadressen kommer att finnas på kommunens hemsida.</a:t>
            </a:r>
          </a:p>
          <a:p>
            <a:endParaRPr lang="sv-SE" dirty="0"/>
          </a:p>
          <a:p>
            <a:r>
              <a:rPr lang="sv-SE" dirty="0"/>
              <a:t>Du kan logga in på din e-post här: </a:t>
            </a:r>
            <a:r>
              <a:rPr lang="sv-SE" dirty="0">
                <a:hlinkClick r:id="rId4"/>
              </a:rPr>
              <a:t>https://webmail.unikom.se/</a:t>
            </a:r>
            <a:endParaRPr lang="sv-SE" dirty="0"/>
          </a:p>
          <a:p>
            <a:r>
              <a:rPr lang="sv-SE" dirty="0"/>
              <a:t>Du kan också få hjälp att läsa din e-post i din mobil, be Unikom om hjälp.</a:t>
            </a:r>
          </a:p>
        </p:txBody>
      </p:sp>
    </p:spTree>
    <p:extLst>
      <p:ext uri="{BB962C8B-B14F-4D97-AF65-F5344CB8AC3E}">
        <p14:creationId xmlns:p14="http://schemas.microsoft.com/office/powerpoint/2010/main" val="351709689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59E08E-75B1-4B9A-8612-C154D3F3B545}"/>
              </a:ext>
            </a:extLst>
          </p:cNvPr>
          <p:cNvSpPr>
            <a:spLocks noGrp="1"/>
          </p:cNvSpPr>
          <p:nvPr>
            <p:ph type="title"/>
          </p:nvPr>
        </p:nvSpPr>
        <p:spPr/>
        <p:txBody>
          <a:bodyPr/>
          <a:lstStyle/>
          <a:p>
            <a:r>
              <a:rPr lang="sv-SE" dirty="0"/>
              <a:t>Lösenord</a:t>
            </a:r>
          </a:p>
        </p:txBody>
      </p:sp>
      <p:sp>
        <p:nvSpPr>
          <p:cNvPr id="3" name="Platshållare för innehåll 2">
            <a:extLst>
              <a:ext uri="{FF2B5EF4-FFF2-40B4-BE49-F238E27FC236}">
                <a16:creationId xmlns:a16="http://schemas.microsoft.com/office/drawing/2014/main" id="{8E7E833C-1CAA-44E3-A8EB-CEB5BD2C512D}"/>
              </a:ext>
            </a:extLst>
          </p:cNvPr>
          <p:cNvSpPr>
            <a:spLocks noGrp="1"/>
          </p:cNvSpPr>
          <p:nvPr>
            <p:ph idx="1"/>
          </p:nvPr>
        </p:nvSpPr>
        <p:spPr/>
        <p:txBody>
          <a:bodyPr>
            <a:normAutofit fontScale="92500" lnSpcReduction="20000"/>
          </a:bodyPr>
          <a:lstStyle/>
          <a:p>
            <a:r>
              <a:rPr lang="sv-SE" dirty="0"/>
              <a:t>För att undvika problem med lösenord och accesser i iPaden behöver du </a:t>
            </a:r>
            <a:r>
              <a:rPr lang="sv-SE" b="1" dirty="0"/>
              <a:t>logga in </a:t>
            </a:r>
            <a:r>
              <a:rPr lang="sv-SE" dirty="0"/>
              <a:t>med viss frekvens.</a:t>
            </a:r>
          </a:p>
          <a:p>
            <a:r>
              <a:rPr lang="sv-SE" dirty="0"/>
              <a:t>Du har tre lösenord att hantera </a:t>
            </a:r>
          </a:p>
          <a:p>
            <a:pPr marL="342900" indent="-342900">
              <a:buAutoNum type="arabicParenR"/>
            </a:pPr>
            <a:r>
              <a:rPr lang="sv-SE" dirty="0"/>
              <a:t>till Ipaden (lösenkod)</a:t>
            </a:r>
          </a:p>
          <a:p>
            <a:pPr marL="342900" indent="-342900">
              <a:buAutoNum type="arabicParenR"/>
            </a:pPr>
            <a:r>
              <a:rPr lang="sv-SE" dirty="0"/>
              <a:t>till meetingsplus </a:t>
            </a:r>
          </a:p>
          <a:p>
            <a:pPr marL="342900" indent="-342900">
              <a:buAutoNum type="arabicParenR"/>
            </a:pPr>
            <a:r>
              <a:rPr lang="sv-SE" dirty="0"/>
              <a:t>till din mail</a:t>
            </a:r>
          </a:p>
          <a:p>
            <a:endParaRPr lang="sv-SE" dirty="0"/>
          </a:p>
          <a:p>
            <a:r>
              <a:rPr lang="sv-SE" dirty="0"/>
              <a:t>Lösenorden uppdateras med olika frekvens, du får en notifiering när det är dags. Du kan även få påminnelsemail från </a:t>
            </a:r>
            <a:r>
              <a:rPr lang="sv-SE" dirty="0" err="1"/>
              <a:t>unikoms</a:t>
            </a:r>
            <a:r>
              <a:rPr lang="sv-SE" dirty="0"/>
              <a:t> </a:t>
            </a:r>
            <a:r>
              <a:rPr lang="sv-SE" dirty="0" err="1"/>
              <a:t>servicedesk</a:t>
            </a:r>
            <a:r>
              <a:rPr lang="sv-SE" dirty="0"/>
              <a:t> med länk (</a:t>
            </a:r>
            <a:r>
              <a:rPr lang="sv-SE" u="sng" dirty="0">
                <a:hlinkClick r:id="rId3"/>
              </a:rPr>
              <a:t>https://reset.unikom.se/</a:t>
            </a:r>
            <a:r>
              <a:rPr lang="sv-SE" u="sng" dirty="0"/>
              <a:t>)</a:t>
            </a:r>
            <a:r>
              <a:rPr lang="sv-SE" dirty="0"/>
              <a:t>där du loggar in med </a:t>
            </a:r>
            <a:r>
              <a:rPr lang="sv-SE" dirty="0" err="1"/>
              <a:t>Bankid</a:t>
            </a:r>
            <a:r>
              <a:rPr lang="sv-SE" dirty="0"/>
              <a:t>. Lösen ska bytas var tredje månad.</a:t>
            </a:r>
          </a:p>
        </p:txBody>
      </p:sp>
    </p:spTree>
    <p:extLst>
      <p:ext uri="{BB962C8B-B14F-4D97-AF65-F5344CB8AC3E}">
        <p14:creationId xmlns:p14="http://schemas.microsoft.com/office/powerpoint/2010/main" val="5849008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9AF3F6-E0FC-418D-B979-5C799B4263CA}"/>
              </a:ext>
            </a:extLst>
          </p:cNvPr>
          <p:cNvSpPr>
            <a:spLocks noGrp="1"/>
          </p:cNvSpPr>
          <p:nvPr>
            <p:ph type="title"/>
          </p:nvPr>
        </p:nvSpPr>
        <p:spPr/>
        <p:txBody>
          <a:bodyPr/>
          <a:lstStyle/>
          <a:p>
            <a:r>
              <a:rPr lang="sv-SE" dirty="0"/>
              <a:t>Taggar och tillgång till lokaler</a:t>
            </a:r>
          </a:p>
        </p:txBody>
      </p:sp>
      <p:sp>
        <p:nvSpPr>
          <p:cNvPr id="3" name="Platshållare för innehåll 2">
            <a:extLst>
              <a:ext uri="{FF2B5EF4-FFF2-40B4-BE49-F238E27FC236}">
                <a16:creationId xmlns:a16="http://schemas.microsoft.com/office/drawing/2014/main" id="{72FDFE1B-CE81-41EE-8F23-92FED804AC46}"/>
              </a:ext>
            </a:extLst>
          </p:cNvPr>
          <p:cNvSpPr>
            <a:spLocks noGrp="1"/>
          </p:cNvSpPr>
          <p:nvPr>
            <p:ph idx="1"/>
          </p:nvPr>
        </p:nvSpPr>
        <p:spPr/>
        <p:txBody>
          <a:bodyPr>
            <a:normAutofit fontScale="85000" lnSpcReduction="20000"/>
          </a:bodyPr>
          <a:lstStyle/>
          <a:p>
            <a:r>
              <a:rPr lang="sv-SE" b="1" dirty="0"/>
              <a:t>Ordförande i nämnd</a:t>
            </a:r>
            <a:r>
              <a:rPr lang="sv-SE" dirty="0"/>
              <a:t> kan </a:t>
            </a:r>
            <a:r>
              <a:rPr lang="sv-SE" b="1" dirty="0"/>
              <a:t>få tagg till kommunhuset </a:t>
            </a:r>
            <a:r>
              <a:rPr lang="sv-SE" dirty="0"/>
              <a:t>och då få tillgång till kommunhuset vardagar 06:00-21:30. Övriga tider är kommunhuset larmat. Om du släpper in någon är du ansvarig för att denne lämnar lokalerna. Skicka e-post till </a:t>
            </a:r>
            <a:r>
              <a:rPr lang="sv-SE" dirty="0">
                <a:hlinkClick r:id="rId3"/>
              </a:rPr>
              <a:t>gunilla.skog@hoor.se</a:t>
            </a:r>
            <a:r>
              <a:rPr lang="sv-SE" dirty="0"/>
              <a:t> som kan bevilja tagg, din tagg hämtar du sedan i </a:t>
            </a:r>
            <a:r>
              <a:rPr lang="sv-SE" dirty="0" err="1"/>
              <a:t>medborgarcenter</a:t>
            </a:r>
            <a:r>
              <a:rPr lang="sv-SE" dirty="0"/>
              <a:t>.</a:t>
            </a:r>
          </a:p>
          <a:p>
            <a:endParaRPr lang="sv-SE" dirty="0"/>
          </a:p>
          <a:p>
            <a:r>
              <a:rPr lang="sv-SE" dirty="0"/>
              <a:t>De förtroendevalda som sköter bokning av konferenslokal för gruppmöten och dylikt samt </a:t>
            </a:r>
            <a:r>
              <a:rPr lang="sv-SE" dirty="0" err="1"/>
              <a:t>presidie</a:t>
            </a:r>
            <a:r>
              <a:rPr lang="sv-SE" dirty="0"/>
              <a:t> i nämnd samt Ksau kan få en </a:t>
            </a:r>
            <a:r>
              <a:rPr lang="sv-SE" b="1" dirty="0"/>
              <a:t>tagg till Mejerigatan/Föreningsgatan</a:t>
            </a:r>
            <a:r>
              <a:rPr lang="sv-SE" dirty="0"/>
              <a:t>. Lokalen är </a:t>
            </a:r>
            <a:r>
              <a:rPr lang="sv-SE" dirty="0" err="1"/>
              <a:t>avlarmad</a:t>
            </a:r>
            <a:r>
              <a:rPr lang="sv-SE" dirty="0"/>
              <a:t> både helger och vardagar mellan 06:00-21:30. </a:t>
            </a:r>
            <a:r>
              <a:rPr lang="sv-SE"/>
              <a:t>Den som har tagg </a:t>
            </a:r>
            <a:r>
              <a:rPr lang="sv-SE" dirty="0"/>
              <a:t>är ansvarig för att släppa in övriga deltagare och ansvarig för att inget händer med konferensanläggningen. Skicka e-post till </a:t>
            </a:r>
            <a:r>
              <a:rPr lang="sv-SE" dirty="0">
                <a:hlinkClick r:id="rId3"/>
              </a:rPr>
              <a:t>gunilla.skog@hoor.se</a:t>
            </a:r>
            <a:r>
              <a:rPr lang="sv-SE" dirty="0"/>
              <a:t> som kan bevilja tagg, din tagg hämtar du sedan i </a:t>
            </a:r>
            <a:r>
              <a:rPr lang="sv-SE" dirty="0" err="1"/>
              <a:t>medborgarcenter</a:t>
            </a:r>
            <a:r>
              <a:rPr lang="sv-SE" dirty="0"/>
              <a:t>.</a:t>
            </a:r>
          </a:p>
        </p:txBody>
      </p:sp>
    </p:spTree>
    <p:extLst>
      <p:ext uri="{BB962C8B-B14F-4D97-AF65-F5344CB8AC3E}">
        <p14:creationId xmlns:p14="http://schemas.microsoft.com/office/powerpoint/2010/main" val="133084989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93BEDF-4B91-4789-9D38-E36FE9FDB5A4}"/>
              </a:ext>
            </a:extLst>
          </p:cNvPr>
          <p:cNvSpPr>
            <a:spLocks noGrp="1"/>
          </p:cNvSpPr>
          <p:nvPr>
            <p:ph type="title"/>
          </p:nvPr>
        </p:nvSpPr>
        <p:spPr/>
        <p:txBody>
          <a:bodyPr/>
          <a:lstStyle/>
          <a:p>
            <a:r>
              <a:rPr lang="sv-SE" dirty="0"/>
              <a:t>Bokning av konferenslokal</a:t>
            </a:r>
          </a:p>
        </p:txBody>
      </p:sp>
      <p:sp>
        <p:nvSpPr>
          <p:cNvPr id="3" name="Platshållare för innehåll 2">
            <a:extLst>
              <a:ext uri="{FF2B5EF4-FFF2-40B4-BE49-F238E27FC236}">
                <a16:creationId xmlns:a16="http://schemas.microsoft.com/office/drawing/2014/main" id="{13AE716C-BF46-471C-8E36-893AA1BD0B38}"/>
              </a:ext>
            </a:extLst>
          </p:cNvPr>
          <p:cNvSpPr>
            <a:spLocks noGrp="1"/>
          </p:cNvSpPr>
          <p:nvPr>
            <p:ph idx="1"/>
          </p:nvPr>
        </p:nvSpPr>
        <p:spPr/>
        <p:txBody>
          <a:bodyPr>
            <a:normAutofit fontScale="92500" lnSpcReduction="20000"/>
          </a:bodyPr>
          <a:lstStyle/>
          <a:p>
            <a:r>
              <a:rPr lang="sv-SE" sz="1800" dirty="0"/>
              <a:t>Förtroendevalda får boka kommunens konferenslokaler på </a:t>
            </a:r>
            <a:r>
              <a:rPr lang="sv-SE" sz="1800" b="1" dirty="0"/>
              <a:t>Mejerigatan</a:t>
            </a:r>
            <a:r>
              <a:rPr lang="sv-SE" sz="1800" dirty="0"/>
              <a:t> och </a:t>
            </a:r>
            <a:r>
              <a:rPr lang="sv-SE" sz="1800" b="1" dirty="0"/>
              <a:t>Föreningsgatan</a:t>
            </a:r>
            <a:r>
              <a:rPr lang="sv-SE" sz="1800" dirty="0"/>
              <a:t> för både interna möten såsom gruppmöten och externa möten så som möten med intresseföreningar, andra kommuner och dylikt. Tänk på att du som bokar ansvarar för att lokalen lämnas i gott skick. Lokalen är larmad vardagar kl. xx –xx och helger </a:t>
            </a:r>
            <a:r>
              <a:rPr lang="sv-SE" sz="1800" dirty="0" err="1"/>
              <a:t>xx-xx</a:t>
            </a:r>
            <a:r>
              <a:rPr lang="sv-SE" sz="1800" dirty="0"/>
              <a:t>.</a:t>
            </a:r>
          </a:p>
          <a:p>
            <a:r>
              <a:rPr lang="sv-SE" sz="1800" dirty="0"/>
              <a:t>Bokning sker via Medborgarcenter (</a:t>
            </a:r>
            <a:r>
              <a:rPr lang="sv-SE" sz="1800" dirty="0" err="1"/>
              <a:t>tel</a:t>
            </a:r>
            <a:r>
              <a:rPr lang="sv-SE" sz="1800" dirty="0"/>
              <a:t>: 0413-28 000 eller e-post: </a:t>
            </a:r>
            <a:r>
              <a:rPr lang="sv-SE" sz="1800" dirty="0">
                <a:hlinkClick r:id="rId3"/>
              </a:rPr>
              <a:t>medborgarcenter@hoor.se</a:t>
            </a:r>
            <a:r>
              <a:rPr lang="sv-SE" sz="1800" dirty="0"/>
              <a:t>)</a:t>
            </a:r>
          </a:p>
          <a:p>
            <a:r>
              <a:rPr lang="sv-SE" sz="1800" dirty="0"/>
              <a:t>Felanmälan sker till: </a:t>
            </a:r>
            <a:r>
              <a:rPr lang="sv-SE" sz="1800" dirty="0">
                <a:hlinkClick r:id="rId4"/>
              </a:rPr>
              <a:t>felanmalan.IT.konferensrum@hoor.se</a:t>
            </a:r>
            <a:r>
              <a:rPr lang="sv-SE" sz="1800" dirty="0"/>
              <a:t> eller 0413-28000 och fråga efter Staffan Nordén eller Camilo Palma Pendola </a:t>
            </a:r>
          </a:p>
          <a:p>
            <a:endParaRPr lang="sv-SE" sz="1800" dirty="0"/>
          </a:p>
          <a:p>
            <a:endParaRPr lang="sv-SE" dirty="0"/>
          </a:p>
        </p:txBody>
      </p:sp>
    </p:spTree>
    <p:extLst>
      <p:ext uri="{BB962C8B-B14F-4D97-AF65-F5344CB8AC3E}">
        <p14:creationId xmlns:p14="http://schemas.microsoft.com/office/powerpoint/2010/main" val="104333713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83359B-608C-4BA0-98B2-3AF27307FA47}"/>
              </a:ext>
            </a:extLst>
          </p:cNvPr>
          <p:cNvSpPr>
            <a:spLocks noGrp="1"/>
          </p:cNvSpPr>
          <p:nvPr>
            <p:ph type="title"/>
          </p:nvPr>
        </p:nvSpPr>
        <p:spPr/>
        <p:txBody>
          <a:bodyPr/>
          <a:lstStyle/>
          <a:p>
            <a:r>
              <a:rPr lang="sv-SE" dirty="0"/>
              <a:t>Arvode</a:t>
            </a:r>
          </a:p>
        </p:txBody>
      </p:sp>
      <p:sp>
        <p:nvSpPr>
          <p:cNvPr id="3" name="Platshållare för innehåll 2">
            <a:extLst>
              <a:ext uri="{FF2B5EF4-FFF2-40B4-BE49-F238E27FC236}">
                <a16:creationId xmlns:a16="http://schemas.microsoft.com/office/drawing/2014/main" id="{72B157A4-190F-4173-A2A5-F8E8C74BC4B8}"/>
              </a:ext>
            </a:extLst>
          </p:cNvPr>
          <p:cNvSpPr>
            <a:spLocks noGrp="1"/>
          </p:cNvSpPr>
          <p:nvPr>
            <p:ph idx="1"/>
          </p:nvPr>
        </p:nvSpPr>
        <p:spPr/>
        <p:txBody>
          <a:bodyPr>
            <a:normAutofit fontScale="92500" lnSpcReduction="20000"/>
          </a:bodyPr>
          <a:lstStyle/>
          <a:p>
            <a:r>
              <a:rPr lang="sv-SE" dirty="0"/>
              <a:t>Se </a:t>
            </a:r>
            <a:r>
              <a:rPr lang="sv-SE" b="1" dirty="0"/>
              <a:t>Föreskrifter för arvoden till förtroendevalda</a:t>
            </a:r>
            <a:r>
              <a:rPr lang="sv-SE" dirty="0"/>
              <a:t>.</a:t>
            </a:r>
          </a:p>
          <a:p>
            <a:r>
              <a:rPr lang="sv-SE" dirty="0"/>
              <a:t>Ordförande och 1:a vice ordförande får ett </a:t>
            </a:r>
            <a:r>
              <a:rPr lang="sv-SE" b="1" dirty="0"/>
              <a:t>fast arvode </a:t>
            </a:r>
            <a:r>
              <a:rPr lang="sv-SE" dirty="0"/>
              <a:t>som utgår automatiskt.</a:t>
            </a:r>
          </a:p>
          <a:p>
            <a:r>
              <a:rPr lang="sv-SE" dirty="0"/>
              <a:t>På möten tillhandahåller nämndsekreterarna en </a:t>
            </a:r>
            <a:r>
              <a:rPr lang="sv-SE" b="1" dirty="0"/>
              <a:t>mötesblankett</a:t>
            </a:r>
            <a:r>
              <a:rPr lang="sv-SE" dirty="0"/>
              <a:t> som du fyller i och begär timarvode, inläsningsarvode, </a:t>
            </a:r>
            <a:r>
              <a:rPr lang="sv-SE" dirty="0" err="1"/>
              <a:t>ev</a:t>
            </a:r>
            <a:r>
              <a:rPr lang="sv-SE" dirty="0"/>
              <a:t> ersättning för förlorad arbetsförtjänst och reseersättning. </a:t>
            </a:r>
          </a:p>
          <a:p>
            <a:r>
              <a:rPr lang="sv-SE" dirty="0"/>
              <a:t>Är du på kurs eller dylikt använder du </a:t>
            </a:r>
            <a:r>
              <a:rPr lang="sv-SE" b="1" dirty="0"/>
              <a:t>förrättningsblanketten</a:t>
            </a:r>
            <a:r>
              <a:rPr lang="sv-SE" dirty="0"/>
              <a:t>, lämna den till </a:t>
            </a:r>
            <a:r>
              <a:rPr lang="sv-SE" dirty="0" err="1"/>
              <a:t>medborgarcenter</a:t>
            </a:r>
            <a:r>
              <a:rPr lang="sv-SE" dirty="0"/>
              <a:t> eller nämndsekreterare.</a:t>
            </a:r>
          </a:p>
          <a:p>
            <a:r>
              <a:rPr lang="sv-SE" dirty="0"/>
              <a:t>Det finns särskilda blanketter för att ange storleken på ersättning för förlorad arbetsförtjänst och för att anmäla förlorad semesterförmån och pension.</a:t>
            </a:r>
          </a:p>
          <a:p>
            <a:r>
              <a:rPr lang="sv-SE" b="1" dirty="0"/>
              <a:t>Blanketterna finns här: </a:t>
            </a:r>
            <a:r>
              <a:rPr lang="sv-SE" dirty="0">
                <a:hlinkClick r:id="rId2"/>
              </a:rPr>
              <a:t>https://www.hoor.se/kommun-politik/politik-och-demokrati/introduktionsmaterial-for-nya-politiker/</a:t>
            </a:r>
            <a:r>
              <a:rPr lang="sv-SE" dirty="0"/>
              <a:t> (lösenord: </a:t>
            </a:r>
            <a:r>
              <a:rPr lang="sv-SE" dirty="0" err="1"/>
              <a:t>Horgh</a:t>
            </a:r>
            <a:r>
              <a:rPr lang="sv-SE" dirty="0"/>
              <a:t>)</a:t>
            </a:r>
          </a:p>
          <a:p>
            <a:endParaRPr lang="sv-SE" b="1" dirty="0"/>
          </a:p>
        </p:txBody>
      </p:sp>
    </p:spTree>
    <p:extLst>
      <p:ext uri="{BB962C8B-B14F-4D97-AF65-F5344CB8AC3E}">
        <p14:creationId xmlns:p14="http://schemas.microsoft.com/office/powerpoint/2010/main" val="34077541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3381FE-B616-4CE4-9575-036056EDA15F}"/>
              </a:ext>
            </a:extLst>
          </p:cNvPr>
          <p:cNvSpPr>
            <a:spLocks noGrp="1"/>
          </p:cNvSpPr>
          <p:nvPr>
            <p:ph type="title"/>
          </p:nvPr>
        </p:nvSpPr>
        <p:spPr/>
        <p:txBody>
          <a:bodyPr/>
          <a:lstStyle/>
          <a:p>
            <a:r>
              <a:rPr lang="sv-SE" dirty="0"/>
              <a:t>Arvode</a:t>
            </a:r>
          </a:p>
        </p:txBody>
      </p:sp>
      <p:sp>
        <p:nvSpPr>
          <p:cNvPr id="3" name="Platshållare för innehåll 2">
            <a:extLst>
              <a:ext uri="{FF2B5EF4-FFF2-40B4-BE49-F238E27FC236}">
                <a16:creationId xmlns:a16="http://schemas.microsoft.com/office/drawing/2014/main" id="{B5D3E787-57D8-4F29-91DF-1EC021563341}"/>
              </a:ext>
            </a:extLst>
          </p:cNvPr>
          <p:cNvSpPr>
            <a:spLocks noGrp="1"/>
          </p:cNvSpPr>
          <p:nvPr>
            <p:ph idx="1"/>
          </p:nvPr>
        </p:nvSpPr>
        <p:spPr/>
        <p:txBody>
          <a:bodyPr>
            <a:normAutofit/>
          </a:bodyPr>
          <a:lstStyle/>
          <a:p>
            <a:r>
              <a:rPr lang="sv-SE" sz="2000" dirty="0"/>
              <a:t>Tidredovisning av sammanträde eller förrättning ska göras senast </a:t>
            </a:r>
            <a:r>
              <a:rPr lang="sv-SE" sz="2000" b="1" dirty="0"/>
              <a:t>sex månader </a:t>
            </a:r>
            <a:r>
              <a:rPr lang="sv-SE" sz="2000" dirty="0"/>
              <a:t>efter sammanträdet/förrättningen. Övriga kostnadsanspråk som exempelvis förlorad semesterersättning och pensionsersättning samt eventuella korrigeringar redovisas senast </a:t>
            </a:r>
            <a:r>
              <a:rPr lang="sv-SE" sz="2000" b="1" dirty="0"/>
              <a:t>1 maj året efter </a:t>
            </a:r>
            <a:r>
              <a:rPr lang="sv-SE" sz="2000" dirty="0"/>
              <a:t>inkomståret då förrättningen/sammanträdet ägde rum. </a:t>
            </a:r>
          </a:p>
          <a:p>
            <a:r>
              <a:rPr lang="sv-SE" sz="2000" dirty="0"/>
              <a:t>För sen ansökan = ingen ersättning</a:t>
            </a:r>
          </a:p>
        </p:txBody>
      </p:sp>
    </p:spTree>
    <p:extLst>
      <p:ext uri="{BB962C8B-B14F-4D97-AF65-F5344CB8AC3E}">
        <p14:creationId xmlns:p14="http://schemas.microsoft.com/office/powerpoint/2010/main" val="374251609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B91C31-A5DE-485B-BEA4-7A689B416D6C}"/>
              </a:ext>
            </a:extLst>
          </p:cNvPr>
          <p:cNvSpPr>
            <a:spLocks noGrp="1"/>
          </p:cNvSpPr>
          <p:nvPr>
            <p:ph type="title"/>
          </p:nvPr>
        </p:nvSpPr>
        <p:spPr/>
        <p:txBody>
          <a:bodyPr/>
          <a:lstStyle/>
          <a:p>
            <a:r>
              <a:rPr lang="sv-SE" dirty="0"/>
              <a:t>Arvode</a:t>
            </a:r>
          </a:p>
        </p:txBody>
      </p:sp>
      <p:sp>
        <p:nvSpPr>
          <p:cNvPr id="3" name="Platshållare för innehåll 2">
            <a:extLst>
              <a:ext uri="{FF2B5EF4-FFF2-40B4-BE49-F238E27FC236}">
                <a16:creationId xmlns:a16="http://schemas.microsoft.com/office/drawing/2014/main" id="{A06624FA-5C90-46FB-BD65-D2705EB32B5A}"/>
              </a:ext>
            </a:extLst>
          </p:cNvPr>
          <p:cNvSpPr>
            <a:spLocks noGrp="1"/>
          </p:cNvSpPr>
          <p:nvPr>
            <p:ph idx="1"/>
          </p:nvPr>
        </p:nvSpPr>
        <p:spPr/>
        <p:txBody>
          <a:bodyPr/>
          <a:lstStyle/>
          <a:p>
            <a:r>
              <a:rPr lang="sv-SE" dirty="0"/>
              <a:t>Förtroendevald lämnar löpande tidredovisning på för ändamålet fastställd blankett (mötesblankett och förrättningsblankett). Redovisning lämnad senast den 20:e innevarande månad utbetalas den 25:e nästkommande månad. Blanketterna lämnas till nämndsekreteraren för respektive nämnd som sedan vidarebefordrar blanketten till personalenheten.</a:t>
            </a:r>
          </a:p>
          <a:p>
            <a:r>
              <a:rPr lang="sv-SE" dirty="0"/>
              <a:t>Arvodena utbetalas via Sparbanken Skåne. Uppgifter till utbetalning lämnas till banken med bank-id m.m. via bankens hemsida (www.swedbank.se/</a:t>
            </a:r>
            <a:r>
              <a:rPr lang="sv-SE" dirty="0" err="1"/>
              <a:t>edokument</a:t>
            </a:r>
            <a:r>
              <a:rPr lang="sv-SE" dirty="0"/>
              <a:t>). Där kan du även se lönebeskedet (endast elektroniskt).</a:t>
            </a:r>
          </a:p>
        </p:txBody>
      </p:sp>
    </p:spTree>
    <p:extLst>
      <p:ext uri="{BB962C8B-B14F-4D97-AF65-F5344CB8AC3E}">
        <p14:creationId xmlns:p14="http://schemas.microsoft.com/office/powerpoint/2010/main" val="245510306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26F53F-E0BF-4665-ADA4-B59E14551EDF}"/>
              </a:ext>
            </a:extLst>
          </p:cNvPr>
          <p:cNvSpPr>
            <a:spLocks noGrp="1"/>
          </p:cNvSpPr>
          <p:nvPr>
            <p:ph type="title"/>
          </p:nvPr>
        </p:nvSpPr>
        <p:spPr/>
        <p:txBody>
          <a:bodyPr/>
          <a:lstStyle/>
          <a:p>
            <a:r>
              <a:rPr lang="sv-SE" dirty="0"/>
              <a:t>Var noga med din rapportering</a:t>
            </a:r>
          </a:p>
        </p:txBody>
      </p:sp>
      <p:sp>
        <p:nvSpPr>
          <p:cNvPr id="3" name="Platshållare för innehåll 2">
            <a:extLst>
              <a:ext uri="{FF2B5EF4-FFF2-40B4-BE49-F238E27FC236}">
                <a16:creationId xmlns:a16="http://schemas.microsoft.com/office/drawing/2014/main" id="{7ED598E9-DB91-4485-8F54-F6A7F17513BE}"/>
              </a:ext>
            </a:extLst>
          </p:cNvPr>
          <p:cNvSpPr>
            <a:spLocks noGrp="1"/>
          </p:cNvSpPr>
          <p:nvPr>
            <p:ph idx="1"/>
          </p:nvPr>
        </p:nvSpPr>
        <p:spPr/>
        <p:txBody>
          <a:bodyPr>
            <a:normAutofit/>
          </a:bodyPr>
          <a:lstStyle/>
          <a:p>
            <a:r>
              <a:rPr lang="sv-SE" sz="2000" dirty="0"/>
              <a:t>Detta vill vi INTE se hos oss:</a:t>
            </a:r>
          </a:p>
          <a:p>
            <a:endParaRPr lang="sv-SE" sz="2000" dirty="0"/>
          </a:p>
          <a:p>
            <a:r>
              <a:rPr lang="sv-SE" sz="2000" u="sng" dirty="0">
                <a:hlinkClick r:id="rId2"/>
              </a:rPr>
              <a:t>https://svt.se/nyheter/lokalt/skane/ex-politiker-doms-for-grovt-bedrageri-fick-800-000-utbetalt-felaktigt</a:t>
            </a:r>
            <a:endParaRPr lang="sv-SE" sz="2000" u="sng" dirty="0"/>
          </a:p>
          <a:p>
            <a:endParaRPr lang="sv-SE" sz="2000" u="sng" dirty="0"/>
          </a:p>
          <a:p>
            <a:r>
              <a:rPr lang="sv-SE" sz="2000" dirty="0"/>
              <a:t>Är du osäker på om du gör rätt? Kontakta kanslichefen och diskutera</a:t>
            </a:r>
          </a:p>
        </p:txBody>
      </p:sp>
    </p:spTree>
    <p:extLst>
      <p:ext uri="{BB962C8B-B14F-4D97-AF65-F5344CB8AC3E}">
        <p14:creationId xmlns:p14="http://schemas.microsoft.com/office/powerpoint/2010/main" val="16502735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E1E69AF7-B504-4BB7-BD63-5B7EAEB372F3}"/>
              </a:ext>
            </a:extLst>
          </p:cNvPr>
          <p:cNvSpPr>
            <a:spLocks noGrp="1"/>
          </p:cNvSpPr>
          <p:nvPr>
            <p:ph type="sldNum" sz="quarter" idx="12"/>
          </p:nvPr>
        </p:nvSpPr>
        <p:spPr>
          <a:xfrm>
            <a:off x="6866892" y="4782186"/>
            <a:ext cx="2133600" cy="273844"/>
          </a:xfrm>
        </p:spPr>
        <p:txBody>
          <a:bodyPr/>
          <a:lstStyle/>
          <a:p>
            <a:pPr defTabSz="685800">
              <a:defRPr/>
            </a:pPr>
            <a:fld id="{CA65EA27-6DB2-46EB-90AD-D02DF194FA2A}" type="slidenum">
              <a:rPr lang="sv-SE">
                <a:solidFill>
                  <a:prstClr val="black">
                    <a:tint val="75000"/>
                  </a:prstClr>
                </a:solidFill>
                <a:latin typeface="Century Gothic"/>
                <a:cs typeface="Arial"/>
              </a:rPr>
              <a:pPr defTabSz="685800">
                <a:defRPr/>
              </a:pPr>
              <a:t>18</a:t>
            </a:fld>
            <a:endParaRPr lang="sv-SE">
              <a:solidFill>
                <a:prstClr val="black">
                  <a:tint val="75000"/>
                </a:prstClr>
              </a:solidFill>
              <a:latin typeface="Century Gothic"/>
              <a:cs typeface="Arial"/>
            </a:endParaRPr>
          </a:p>
        </p:txBody>
      </p:sp>
      <p:sp>
        <p:nvSpPr>
          <p:cNvPr id="4" name="Rubrik 3">
            <a:extLst>
              <a:ext uri="{FF2B5EF4-FFF2-40B4-BE49-F238E27FC236}">
                <a16:creationId xmlns:a16="http://schemas.microsoft.com/office/drawing/2014/main" id="{4978706A-8E4C-44E5-B295-AF6D34B87EBA}"/>
              </a:ext>
            </a:extLst>
          </p:cNvPr>
          <p:cNvSpPr>
            <a:spLocks noGrp="1"/>
          </p:cNvSpPr>
          <p:nvPr>
            <p:ph type="title"/>
          </p:nvPr>
        </p:nvSpPr>
        <p:spPr>
          <a:xfrm>
            <a:off x="89502" y="195486"/>
            <a:ext cx="6635080" cy="346249"/>
          </a:xfrm>
        </p:spPr>
        <p:txBody>
          <a:bodyPr/>
          <a:lstStyle/>
          <a:p>
            <a:r>
              <a:rPr lang="sv-SE"/>
              <a:t>HME översikt</a:t>
            </a:r>
          </a:p>
        </p:txBody>
      </p:sp>
      <p:graphicFrame>
        <p:nvGraphicFramePr>
          <p:cNvPr id="5" name="DataTable">
            <a:extLst>
              <a:ext uri="{FF2B5EF4-FFF2-40B4-BE49-F238E27FC236}">
                <a16:creationId xmlns:a16="http://schemas.microsoft.com/office/drawing/2014/main" id="{90652DD5-B63C-4C2E-8750-14777E17E339}"/>
              </a:ext>
            </a:extLst>
          </p:cNvPr>
          <p:cNvGraphicFramePr>
            <a:graphicFrameLocks noGrp="1"/>
          </p:cNvGraphicFramePr>
          <p:nvPr>
            <p:ph type="pic" sz="quarter" idx="15"/>
            <p:extLst/>
          </p:nvPr>
        </p:nvGraphicFramePr>
        <p:xfrm>
          <a:off x="395538" y="1342090"/>
          <a:ext cx="5472606" cy="2492110"/>
        </p:xfrm>
        <a:graphic>
          <a:graphicData uri="http://schemas.openxmlformats.org/drawingml/2006/table">
            <a:tbl>
              <a:tblPr firstRow="1" bandRow="1">
                <a:tableStyleId>{2D5ABB26-0587-4C30-8999-92F81FD0307C}</a:tableStyleId>
              </a:tblPr>
              <a:tblGrid>
                <a:gridCol w="2189040">
                  <a:extLst>
                    <a:ext uri="{9D8B030D-6E8A-4147-A177-3AD203B41FA5}">
                      <a16:colId xmlns:a16="http://schemas.microsoft.com/office/drawing/2014/main" val="20000"/>
                    </a:ext>
                  </a:extLst>
                </a:gridCol>
                <a:gridCol w="109452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094522">
                  <a:extLst>
                    <a:ext uri="{9D8B030D-6E8A-4147-A177-3AD203B41FA5}">
                      <a16:colId xmlns:a16="http://schemas.microsoft.com/office/drawing/2014/main" val="1885731416"/>
                    </a:ext>
                  </a:extLst>
                </a:gridCol>
              </a:tblGrid>
              <a:tr h="424983">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lang="sv-SE" sz="1100" b="1" baseline="0">
                        <a:solidFill>
                          <a:schemeClr val="bg1"/>
                        </a:solidFill>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417B8D">
                        <a:alpha val="8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defRPr/>
                      </a:pPr>
                      <a:r>
                        <a:rPr lang="sv-SE" sz="1100" b="1" kern="1200" baseline="0" dirty="0">
                          <a:solidFill>
                            <a:schemeClr val="bg1"/>
                          </a:solidFill>
                          <a:latin typeface="Arial" panose="020B0604020202020204" pitchFamily="34" charset="0"/>
                          <a:ea typeface="+mn-ea"/>
                          <a:cs typeface="Arial" panose="020B0604020202020204" pitchFamily="34" charset="0"/>
                        </a:rPr>
                        <a:t>Höörs kommun 2022</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417B8D">
                        <a:alpha val="80000"/>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defRPr/>
                      </a:pPr>
                      <a:r>
                        <a:rPr lang="sv-SE" sz="1100" b="1" kern="1200" baseline="0" dirty="0">
                          <a:solidFill>
                            <a:schemeClr val="bg1"/>
                          </a:solidFill>
                          <a:latin typeface="Arial" panose="020B0604020202020204" pitchFamily="34" charset="0"/>
                          <a:ea typeface="+mn-ea"/>
                          <a:cs typeface="Arial" panose="020B0604020202020204" pitchFamily="34" charset="0"/>
                        </a:rPr>
                        <a:t>Höörs kommun 2020</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417B8D">
                        <a:alpha val="80000"/>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defRPr/>
                      </a:pPr>
                      <a:r>
                        <a:rPr lang="sv-SE" sz="1100" b="1" kern="1200" baseline="0">
                          <a:solidFill>
                            <a:schemeClr val="bg1"/>
                          </a:solidFill>
                          <a:latin typeface="Arial" panose="020B0604020202020204" pitchFamily="34" charset="0"/>
                          <a:ea typeface="+mn-ea"/>
                          <a:cs typeface="Arial" panose="020B0604020202020204" pitchFamily="34" charset="0"/>
                        </a:rPr>
                        <a:t>Kolada 2021</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417B8D">
                        <a:alpha val="80000"/>
                      </a:srgbClr>
                    </a:solidFill>
                  </a:tcPr>
                </a:tc>
                <a:extLst>
                  <a:ext uri="{0D108BD9-81ED-4DB2-BD59-A6C34878D82A}">
                    <a16:rowId xmlns:a16="http://schemas.microsoft.com/office/drawing/2014/main" val="10000"/>
                  </a:ext>
                </a:extLst>
              </a:tr>
              <a:tr h="415744">
                <a:tc>
                  <a:txBody>
                    <a:bodyPr/>
                    <a:lstStyle/>
                    <a:p>
                      <a:pPr marL="0" marR="0" lvl="0" indent="0" algn="l" defTabSz="914400" rtl="0" eaLnBrk="0" fontAlgn="b" latinLnBrk="0" hangingPunct="0">
                        <a:lnSpc>
                          <a:spcPct val="100000"/>
                        </a:lnSpc>
                        <a:spcBef>
                          <a:spcPct val="0"/>
                        </a:spcBef>
                        <a:spcAft>
                          <a:spcPct val="0"/>
                        </a:spcAft>
                        <a:buClrTx/>
                        <a:buSzTx/>
                        <a:buFontTx/>
                        <a:buNone/>
                      </a:pPr>
                      <a:r>
                        <a:rPr kumimoji="0" lang="sv-SE" sz="1100" b="1" u="none" strike="noStrike" cap="none" normalizeH="0" baseline="0">
                          <a:ln>
                            <a:noFill/>
                          </a:ln>
                          <a:solidFill>
                            <a:schemeClr val="bg1"/>
                          </a:solidFill>
                          <a:effectLst/>
                          <a:latin typeface="Arial" panose="020B0604020202020204" pitchFamily="34" charset="0"/>
                          <a:cs typeface="Arial" panose="020B0604020202020204" pitchFamily="34" charset="0"/>
                        </a:rPr>
                        <a:t>HME</a:t>
                      </a:r>
                      <a:endParaRPr kumimoji="0" lang="sv-SE" sz="1100" b="1"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529341">
                        <a:alpha val="8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sv-SE" sz="1100" b="1" u="none" strike="noStrike" kern="1200" cap="none" normalizeH="0" baseline="0">
                          <a:ln>
                            <a:noFill/>
                          </a:ln>
                          <a:solidFill>
                            <a:schemeClr val="bg1"/>
                          </a:solidFill>
                          <a:effectLst/>
                          <a:latin typeface="Arial" panose="020B0604020202020204" pitchFamily="34" charset="0"/>
                          <a:ea typeface="+mn-ea"/>
                          <a:cs typeface="Arial" panose="020B0604020202020204" pitchFamily="34" charset="0"/>
                        </a:rPr>
                        <a:t>83</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529341">
                        <a:alpha val="8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sv-SE" sz="1100" b="1" u="none" strike="noStrike" kern="1200" cap="none" normalizeH="0" baseline="0">
                          <a:ln>
                            <a:noFill/>
                          </a:ln>
                          <a:solidFill>
                            <a:schemeClr val="bg1"/>
                          </a:solidFill>
                          <a:effectLst/>
                          <a:latin typeface="Arial" panose="020B0604020202020204" pitchFamily="34" charset="0"/>
                          <a:ea typeface="+mn-ea"/>
                          <a:cs typeface="Arial" panose="020B0604020202020204" pitchFamily="34" charset="0"/>
                        </a:rPr>
                        <a:t>83</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529341">
                        <a:alpha val="8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sv-SE" sz="1100" b="1" u="none" strike="noStrike" kern="1200" cap="none" normalizeH="0" baseline="0">
                          <a:ln>
                            <a:noFill/>
                          </a:ln>
                          <a:solidFill>
                            <a:schemeClr val="bg1"/>
                          </a:solidFill>
                          <a:effectLst/>
                          <a:latin typeface="Arial" panose="020B0604020202020204" pitchFamily="34" charset="0"/>
                          <a:ea typeface="+mn-ea"/>
                          <a:cs typeface="Arial" panose="020B0604020202020204" pitchFamily="34" charset="0"/>
                        </a:rPr>
                        <a:t>80</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rgbClr val="529341">
                        <a:alpha val="80000"/>
                      </a:srgbClr>
                    </a:solidFill>
                  </a:tcPr>
                </a:tc>
                <a:extLst>
                  <a:ext uri="{0D108BD9-81ED-4DB2-BD59-A6C34878D82A}">
                    <a16:rowId xmlns:a16="http://schemas.microsoft.com/office/drawing/2014/main" val="10001"/>
                  </a:ext>
                </a:extLst>
              </a:tr>
              <a:tr h="308566">
                <a:tc>
                  <a:txBody>
                    <a:bodyPr/>
                    <a:lstStyle/>
                    <a:p>
                      <a:pPr marL="0" marR="0" lvl="0" indent="0" algn="l" defTabSz="914400" rtl="0" eaLnBrk="0" fontAlgn="b" latinLnBrk="0" hangingPunct="0">
                        <a:lnSpc>
                          <a:spcPct val="100000"/>
                        </a:lnSpc>
                        <a:spcBef>
                          <a:spcPct val="0"/>
                        </a:spcBef>
                        <a:spcAft>
                          <a:spcPct val="0"/>
                        </a:spcAft>
                        <a:buClrTx/>
                        <a:buSzTx/>
                        <a:buFontTx/>
                        <a:buNone/>
                      </a:pPr>
                      <a:r>
                        <a:rPr kumimoji="0" lang="sv-SE" sz="1100" u="none" strike="noStrike" kern="1200" cap="none" normalizeH="0" baseline="0">
                          <a:ln>
                            <a:noFill/>
                          </a:ln>
                          <a:solidFill>
                            <a:schemeClr val="tx1">
                              <a:lumMod val="65000"/>
                              <a:lumOff val="35000"/>
                            </a:schemeClr>
                          </a:solidFill>
                          <a:effectLst/>
                          <a:latin typeface="Arial" panose="020B0604020202020204" pitchFamily="34" charset="0"/>
                          <a:cs typeface="Arial" panose="020B0604020202020204" pitchFamily="34" charset="0"/>
                        </a:rPr>
                        <a:t>Motivation</a:t>
                      </a:r>
                      <a:endParaRPr kumimoji="0" lang="sv-SE" sz="1100" b="0" i="0" u="none" strike="noStrike" kern="1200" cap="none" normalizeH="0" baseline="0">
                        <a:ln>
                          <a:noFill/>
                        </a:ln>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82</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82</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80</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extLst>
                  <a:ext uri="{0D108BD9-81ED-4DB2-BD59-A6C34878D82A}">
                    <a16:rowId xmlns:a16="http://schemas.microsoft.com/office/drawing/2014/main" val="10002"/>
                  </a:ext>
                </a:extLst>
              </a:tr>
              <a:tr h="308566">
                <a:tc>
                  <a:txBody>
                    <a:bodyPr/>
                    <a:lstStyle/>
                    <a:p>
                      <a:pPr marL="0" marR="0" lvl="0" indent="0" algn="l" defTabSz="914400" rtl="0" eaLnBrk="0" fontAlgn="b" latinLnBrk="0" hangingPunct="0">
                        <a:lnSpc>
                          <a:spcPct val="100000"/>
                        </a:lnSpc>
                        <a:spcBef>
                          <a:spcPct val="0"/>
                        </a:spcBef>
                        <a:spcAft>
                          <a:spcPct val="0"/>
                        </a:spcAft>
                        <a:buClrTx/>
                        <a:buSzTx/>
                        <a:buFontTx/>
                        <a:buNone/>
                      </a:pPr>
                      <a:r>
                        <a:rPr kumimoji="0" lang="sv-SE" sz="1100" u="none" strike="noStrike" kern="1200" cap="none" normalizeH="0" baseline="0">
                          <a:ln>
                            <a:noFill/>
                          </a:ln>
                          <a:solidFill>
                            <a:schemeClr val="tx1">
                              <a:lumMod val="65000"/>
                              <a:lumOff val="35000"/>
                            </a:schemeClr>
                          </a:solidFill>
                          <a:effectLst/>
                          <a:latin typeface="Arial" panose="020B0604020202020204" pitchFamily="34" charset="0"/>
                          <a:cs typeface="Arial" panose="020B0604020202020204" pitchFamily="34" charset="0"/>
                        </a:rPr>
                        <a:t>Ledarskap</a:t>
                      </a:r>
                      <a:endParaRPr kumimoji="0" lang="sv-SE" sz="1100" b="0" i="0" u="none" strike="noStrike" kern="1200" cap="none" normalizeH="0" baseline="0">
                        <a:ln>
                          <a:noFill/>
                        </a:ln>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84</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83</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80</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extLst>
                  <a:ext uri="{0D108BD9-81ED-4DB2-BD59-A6C34878D82A}">
                    <a16:rowId xmlns:a16="http://schemas.microsoft.com/office/drawing/2014/main" val="10003"/>
                  </a:ext>
                </a:extLst>
              </a:tr>
              <a:tr h="308566">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sv-SE" sz="1100" u="none" strike="noStrike" kern="1200" cap="none" normalizeH="0" baseline="0" dirty="0">
                          <a:ln>
                            <a:noFill/>
                          </a:ln>
                          <a:solidFill>
                            <a:schemeClr val="tx1">
                              <a:lumMod val="65000"/>
                              <a:lumOff val="35000"/>
                            </a:schemeClr>
                          </a:solidFill>
                          <a:effectLst/>
                          <a:latin typeface="Arial" panose="020B0604020202020204" pitchFamily="34" charset="0"/>
                          <a:cs typeface="Arial" panose="020B0604020202020204" pitchFamily="34" charset="0"/>
                        </a:rPr>
                        <a:t>Styrning</a:t>
                      </a:r>
                      <a:endParaRPr kumimoji="0" lang="sv-SE" sz="1100" b="0" i="0" u="none" strike="noStrike" kern="1200" cap="none" normalizeH="0" baseline="0" dirty="0">
                        <a:ln>
                          <a:noFill/>
                        </a:ln>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84</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83</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algn="ctr" rtl="0" fontAlgn="ct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80</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extLst>
                  <a:ext uri="{0D108BD9-81ED-4DB2-BD59-A6C34878D82A}">
                    <a16:rowId xmlns:a16="http://schemas.microsoft.com/office/drawing/2014/main" val="10005"/>
                  </a:ext>
                </a:extLst>
              </a:tr>
              <a:tr h="11548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sv-SE" sz="300" b="0" i="0" u="none" strike="noStrike" kern="1200" cap="none" normalizeH="0" baseline="0">
                        <a:ln>
                          <a:noFill/>
                        </a:ln>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lang="sv-SE" sz="300" kern="1200" baseline="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lang="sv-SE" sz="300" kern="1200" baseline="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lang="sv-SE" sz="300" kern="1200" baseline="0">
                        <a:solidFill>
                          <a:schemeClr val="tx1">
                            <a:lumMod val="65000"/>
                            <a:lumOff val="35000"/>
                          </a:schemeClr>
                        </a:solidFill>
                        <a:latin typeface="Arial" panose="020B0604020202020204" pitchFamily="34" charset="0"/>
                        <a:ea typeface="+mn-ea"/>
                        <a:cs typeface="Arial" panose="020B0604020202020204" pitchFamily="34" charset="0"/>
                      </a:endParaRP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extLst>
                  <a:ext uri="{0D108BD9-81ED-4DB2-BD59-A6C34878D82A}">
                    <a16:rowId xmlns:a16="http://schemas.microsoft.com/office/drawing/2014/main" val="2444673070"/>
                  </a:ext>
                </a:extLst>
              </a:tr>
              <a:tr h="3051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sv-SE" sz="1100" u="none" strike="noStrike" kern="1200" cap="none" normalizeH="0" baseline="0">
                          <a:ln>
                            <a:noFill/>
                          </a:ln>
                          <a:solidFill>
                            <a:schemeClr val="tx1">
                              <a:lumMod val="65000"/>
                              <a:lumOff val="35000"/>
                            </a:schemeClr>
                          </a:solidFill>
                          <a:effectLst/>
                          <a:latin typeface="Arial" panose="020B0604020202020204" pitchFamily="34" charset="0"/>
                          <a:ea typeface="+mn-ea"/>
                          <a:cs typeface="Arial" panose="020B0604020202020204" pitchFamily="34" charset="0"/>
                        </a:rPr>
                        <a:t>HME Män</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83</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80</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79</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extLst>
                  <a:ext uri="{0D108BD9-81ED-4DB2-BD59-A6C34878D82A}">
                    <a16:rowId xmlns:a16="http://schemas.microsoft.com/office/drawing/2014/main" val="1362428669"/>
                  </a:ext>
                </a:extLst>
              </a:tr>
              <a:tr h="3051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sv-SE" sz="1100" u="none" strike="noStrike" kern="1200" cap="none" normalizeH="0" baseline="0">
                          <a:ln>
                            <a:noFill/>
                          </a:ln>
                          <a:solidFill>
                            <a:schemeClr val="tx1">
                              <a:lumMod val="65000"/>
                              <a:lumOff val="35000"/>
                            </a:schemeClr>
                          </a:solidFill>
                          <a:effectLst/>
                          <a:latin typeface="Arial" panose="020B0604020202020204" pitchFamily="34" charset="0"/>
                          <a:ea typeface="+mn-ea"/>
                          <a:cs typeface="Arial" panose="020B0604020202020204" pitchFamily="34" charset="0"/>
                        </a:rPr>
                        <a:t>HME Kvinnor</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84</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a:solidFill>
                            <a:schemeClr val="tx1">
                              <a:lumMod val="65000"/>
                              <a:lumOff val="35000"/>
                            </a:schemeClr>
                          </a:solidFill>
                          <a:latin typeface="Arial" panose="020B0604020202020204" pitchFamily="34" charset="0"/>
                          <a:ea typeface="+mn-ea"/>
                          <a:cs typeface="Arial" panose="020B0604020202020204" pitchFamily="34" charset="0"/>
                        </a:rPr>
                        <a:t>84</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lang="sv-SE" sz="1100" kern="1200" baseline="0" dirty="0">
                          <a:solidFill>
                            <a:schemeClr val="tx1">
                              <a:lumMod val="65000"/>
                              <a:lumOff val="35000"/>
                            </a:schemeClr>
                          </a:solidFill>
                          <a:latin typeface="Arial" panose="020B0604020202020204" pitchFamily="34" charset="0"/>
                          <a:ea typeface="+mn-ea"/>
                          <a:cs typeface="Arial" panose="020B0604020202020204" pitchFamily="34" charset="0"/>
                        </a:rPr>
                        <a:t>80</a:t>
                      </a:r>
                    </a:p>
                  </a:txBody>
                  <a:tcPr marL="68580" marR="68580" marT="34290" marB="34290"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rgbClr val="F4F7ED"/>
                      </a:solidFill>
                      <a:prstDash val="solid"/>
                      <a:round/>
                      <a:headEnd type="none" w="med" len="med"/>
                      <a:tailEnd type="none" w="med" len="med"/>
                    </a:lnT>
                    <a:lnB w="12700" cap="flat" cmpd="sng" algn="ctr">
                      <a:solidFill>
                        <a:srgbClr val="F4F7ED"/>
                      </a:solidFill>
                      <a:prstDash val="solid"/>
                      <a:round/>
                      <a:headEnd type="none" w="med" len="med"/>
                      <a:tailEnd type="none" w="med" len="med"/>
                    </a:lnB>
                    <a:lnTlToBr w="12700" cmpd="sng">
                      <a:noFill/>
                      <a:prstDash val="solid"/>
                    </a:lnTlToBr>
                    <a:lnBlToTr w="12700" cmpd="sng">
                      <a:noFill/>
                      <a:prstDash val="solid"/>
                    </a:lnBlToTr>
                    <a:solidFill>
                      <a:schemeClr val="bg1">
                        <a:alpha val="80000"/>
                      </a:schemeClr>
                    </a:solidFill>
                  </a:tcPr>
                </a:tc>
                <a:extLst>
                  <a:ext uri="{0D108BD9-81ED-4DB2-BD59-A6C34878D82A}">
                    <a16:rowId xmlns:a16="http://schemas.microsoft.com/office/drawing/2014/main" val="3627593263"/>
                  </a:ext>
                </a:extLst>
              </a:tr>
            </a:tbl>
          </a:graphicData>
        </a:graphic>
      </p:graphicFrame>
      <p:pic>
        <p:nvPicPr>
          <p:cNvPr id="13" name="Picture 2">
            <a:extLst>
              <a:ext uri="{FF2B5EF4-FFF2-40B4-BE49-F238E27FC236}">
                <a16:creationId xmlns:a16="http://schemas.microsoft.com/office/drawing/2014/main" id="{A4AEA4B6-1E01-4116-BBBB-ED4CBE076D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7353" t="20300" r="2197" b="18963"/>
          <a:stretch>
            <a:fillRect/>
          </a:stretch>
        </p:blipFill>
        <p:spPr bwMode="auto">
          <a:xfrm>
            <a:off x="6030162" y="1705758"/>
            <a:ext cx="2196527" cy="2101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10840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D5696D2-D6FC-4E63-A2D9-D4D9B95BA7F8}"/>
              </a:ext>
            </a:extLst>
          </p:cNvPr>
          <p:cNvSpPr>
            <a:spLocks noGrp="1"/>
          </p:cNvSpPr>
          <p:nvPr>
            <p:ph type="title"/>
          </p:nvPr>
        </p:nvSpPr>
        <p:spPr>
          <a:xfrm>
            <a:off x="89502" y="195486"/>
            <a:ext cx="6635080" cy="378435"/>
          </a:xfrm>
        </p:spPr>
        <p:txBody>
          <a:bodyPr/>
          <a:lstStyle/>
          <a:p>
            <a:r>
              <a:rPr lang="sv-SE"/>
              <a:t>Hållbart medarbetarengagemang</a:t>
            </a:r>
          </a:p>
        </p:txBody>
      </p:sp>
      <p:sp>
        <p:nvSpPr>
          <p:cNvPr id="11" name="Platshållare för bildnummer 10">
            <a:extLst>
              <a:ext uri="{FF2B5EF4-FFF2-40B4-BE49-F238E27FC236}">
                <a16:creationId xmlns:a16="http://schemas.microsoft.com/office/drawing/2014/main" id="{BC4EB79D-0B48-473B-B69A-873FBAF594F8}"/>
              </a:ext>
            </a:extLst>
          </p:cNvPr>
          <p:cNvSpPr>
            <a:spLocks noGrp="1"/>
          </p:cNvSpPr>
          <p:nvPr>
            <p:ph type="sldNum" sz="quarter" idx="4"/>
          </p:nvPr>
        </p:nvSpPr>
        <p:spPr/>
        <p:txBody>
          <a:bodyPr/>
          <a:lstStyle/>
          <a:p>
            <a:fld id="{CA65EA27-6DB2-46EB-90AD-D02DF194FA2A}" type="slidenum">
              <a:rPr lang="sv-SE" smtClean="0"/>
              <a:t>19</a:t>
            </a:fld>
            <a:endParaRPr lang="sv-SE"/>
          </a:p>
        </p:txBody>
      </p:sp>
      <p:graphicFrame>
        <p:nvGraphicFramePr>
          <p:cNvPr id="7" name="Tabell 6">
            <a:extLst>
              <a:ext uri="{FF2B5EF4-FFF2-40B4-BE49-F238E27FC236}">
                <a16:creationId xmlns:a16="http://schemas.microsoft.com/office/drawing/2014/main" id="{46A05E00-F05C-4108-9ADE-0464C45FC5CD}"/>
              </a:ext>
            </a:extLst>
          </p:cNvPr>
          <p:cNvGraphicFramePr>
            <a:graphicFrameLocks noGrp="1"/>
          </p:cNvGraphicFramePr>
          <p:nvPr>
            <p:extLst/>
          </p:nvPr>
        </p:nvGraphicFramePr>
        <p:xfrm>
          <a:off x="110024" y="495584"/>
          <a:ext cx="5882466" cy="479924"/>
        </p:xfrm>
        <a:graphic>
          <a:graphicData uri="http://schemas.openxmlformats.org/drawingml/2006/table">
            <a:tbl>
              <a:tblPr/>
              <a:tblGrid>
                <a:gridCol w="2448270">
                  <a:extLst>
                    <a:ext uri="{9D8B030D-6E8A-4147-A177-3AD203B41FA5}">
                      <a16:colId xmlns:a16="http://schemas.microsoft.com/office/drawing/2014/main" val="790773925"/>
                    </a:ext>
                  </a:extLst>
                </a:gridCol>
                <a:gridCol w="3434196">
                  <a:extLst>
                    <a:ext uri="{9D8B030D-6E8A-4147-A177-3AD203B41FA5}">
                      <a16:colId xmlns:a16="http://schemas.microsoft.com/office/drawing/2014/main" val="2025903397"/>
                    </a:ext>
                  </a:extLst>
                </a:gridCol>
              </a:tblGrid>
              <a:tr h="479924">
                <a:tc>
                  <a:txBody>
                    <a:bodyPr/>
                    <a:lstStyle/>
                    <a:p>
                      <a:pPr marL="0" marR="0" lvl="0" indent="0" algn="l" defTabSz="914377" rtl="0" eaLnBrk="1" fontAlgn="base" latinLnBrk="0" hangingPunct="1">
                        <a:lnSpc>
                          <a:spcPct val="100000"/>
                        </a:lnSpc>
                        <a:spcBef>
                          <a:spcPct val="20000"/>
                        </a:spcBef>
                        <a:spcAft>
                          <a:spcPct val="0"/>
                        </a:spcAft>
                        <a:buClr>
                          <a:schemeClr val="bg1"/>
                        </a:buClr>
                        <a:buSzTx/>
                        <a:buFont typeface="Arial" panose="020B0604020202020204" pitchFamily="34" charset="0"/>
                        <a:buNone/>
                        <a:defRPr/>
                      </a:pPr>
                      <a:r>
                        <a:rPr lang="sv-SE" sz="1200" kern="1200">
                          <a:solidFill>
                            <a:schemeClr val="tx1">
                              <a:lumMod val="65000"/>
                              <a:lumOff val="35000"/>
                            </a:schemeClr>
                          </a:solidFill>
                          <a:latin typeface="Arial" panose="020B0604020202020204" pitchFamily="34" charset="0"/>
                          <a:ea typeface="+mn-ea"/>
                          <a:cs typeface="Arial" panose="020B0604020202020204" pitchFamily="34" charset="0"/>
                        </a:rPr>
                        <a:t>Frågeområde: 84</a:t>
                      </a:r>
                    </a:p>
                  </a:txBody>
                  <a:tcPr marL="68633" marR="68633" marT="34222" marB="342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377" rtl="0" eaLnBrk="1" fontAlgn="base" latinLnBrk="0" hangingPunct="1">
                        <a:lnSpc>
                          <a:spcPct val="100000"/>
                        </a:lnSpc>
                        <a:spcBef>
                          <a:spcPct val="20000"/>
                        </a:spcBef>
                        <a:spcAft>
                          <a:spcPct val="0"/>
                        </a:spcAft>
                        <a:buClr>
                          <a:schemeClr val="bg1"/>
                        </a:buClr>
                        <a:buSzTx/>
                        <a:buFont typeface="Arial" panose="020B0604020202020204" pitchFamily="34" charset="0"/>
                        <a:buNone/>
                        <a:defRPr/>
                      </a:pPr>
                      <a:r>
                        <a:rPr lang="sv-SE" sz="1200" kern="1200">
                          <a:solidFill>
                            <a:schemeClr val="tx1">
                              <a:lumMod val="65000"/>
                              <a:lumOff val="35000"/>
                            </a:schemeClr>
                          </a:solidFill>
                          <a:latin typeface="Arial" panose="020B0604020202020204" pitchFamily="34" charset="0"/>
                          <a:ea typeface="+mn-ea"/>
                          <a:cs typeface="Arial" panose="020B0604020202020204" pitchFamily="34" charset="0"/>
                        </a:rPr>
                        <a:t>(83)</a:t>
                      </a:r>
                    </a:p>
                  </a:txBody>
                  <a:tcPr marL="68633" marR="68633" marT="34222" marB="3422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6520893"/>
                  </a:ext>
                </a:extLst>
              </a:tr>
            </a:tbl>
          </a:graphicData>
        </a:graphic>
      </p:graphicFrame>
      <p:graphicFrame>
        <p:nvGraphicFramePr>
          <p:cNvPr id="9" name="DataTable">
            <a:extLst>
              <a:ext uri="{FF2B5EF4-FFF2-40B4-BE49-F238E27FC236}">
                <a16:creationId xmlns:a16="http://schemas.microsoft.com/office/drawing/2014/main" id="{F7D9FD56-11B0-41D6-B18A-04F74AB6D336}"/>
              </a:ext>
            </a:extLst>
          </p:cNvPr>
          <p:cNvGraphicFramePr>
            <a:graphicFrameLocks noGrp="1"/>
          </p:cNvGraphicFramePr>
          <p:nvPr>
            <p:extLst/>
          </p:nvPr>
        </p:nvGraphicFramePr>
        <p:xfrm>
          <a:off x="413538" y="1085850"/>
          <a:ext cx="7537513" cy="3268980"/>
        </p:xfrm>
        <a:graphic>
          <a:graphicData uri="http://schemas.openxmlformats.org/drawingml/2006/table">
            <a:tbl>
              <a:tblPr>
                <a:effectLst/>
                <a:tableStyleId>{D7AC3CCA-C797-4891-BE02-D94E43425B78}</a:tableStyleId>
              </a:tblPr>
              <a:tblGrid>
                <a:gridCol w="452252">
                  <a:extLst>
                    <a:ext uri="{9D8B030D-6E8A-4147-A177-3AD203B41FA5}">
                      <a16:colId xmlns:a16="http://schemas.microsoft.com/office/drawing/2014/main" val="20000"/>
                    </a:ext>
                  </a:extLst>
                </a:gridCol>
                <a:gridCol w="4786319">
                  <a:extLst>
                    <a:ext uri="{9D8B030D-6E8A-4147-A177-3AD203B41FA5}">
                      <a16:colId xmlns:a16="http://schemas.microsoft.com/office/drawing/2014/main" val="20001"/>
                    </a:ext>
                  </a:extLst>
                </a:gridCol>
                <a:gridCol w="753752">
                  <a:extLst>
                    <a:ext uri="{9D8B030D-6E8A-4147-A177-3AD203B41FA5}">
                      <a16:colId xmlns:a16="http://schemas.microsoft.com/office/drawing/2014/main" val="20002"/>
                    </a:ext>
                  </a:extLst>
                </a:gridCol>
                <a:gridCol w="753752">
                  <a:extLst>
                    <a:ext uri="{9D8B030D-6E8A-4147-A177-3AD203B41FA5}">
                      <a16:colId xmlns:a16="http://schemas.microsoft.com/office/drawing/2014/main" val="20003"/>
                    </a:ext>
                  </a:extLst>
                </a:gridCol>
                <a:gridCol w="791438">
                  <a:extLst>
                    <a:ext uri="{9D8B030D-6E8A-4147-A177-3AD203B41FA5}">
                      <a16:colId xmlns:a16="http://schemas.microsoft.com/office/drawing/2014/main" val="20005"/>
                    </a:ext>
                  </a:extLst>
                </a:gridCol>
              </a:tblGrid>
              <a:tr h="251460">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a:ln>
                            <a:noFill/>
                          </a:ln>
                          <a:solidFill>
                            <a:schemeClr val="bg1"/>
                          </a:solidFill>
                          <a:effectLst/>
                          <a:latin typeface="Arial" panose="020B0604020202020204" pitchFamily="34" charset="0"/>
                          <a:cs typeface="Arial" panose="020B0604020202020204" pitchFamily="34" charset="0"/>
                        </a:rPr>
                        <a:t>Nr</a:t>
                      </a:r>
                      <a:endParaRPr kumimoji="0" lang="sv-SE" sz="1200" b="1" i="0" u="none" strike="noStrike" kern="1200" cap="none" normalizeH="0" baseline="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27A8E">
                        <a:alpha val="8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a:ln>
                            <a:noFill/>
                          </a:ln>
                          <a:solidFill>
                            <a:schemeClr val="bg1"/>
                          </a:solidFill>
                          <a:effectLst/>
                          <a:latin typeface="Arial" panose="020B0604020202020204" pitchFamily="34" charset="0"/>
                          <a:cs typeface="Arial" panose="020B0604020202020204" pitchFamily="34" charset="0"/>
                        </a:rPr>
                        <a:t> </a:t>
                      </a:r>
                      <a:endParaRPr kumimoji="0" lang="sv-SE" sz="1200" b="1" i="0" u="none" strike="noStrike" kern="1200" cap="none" normalizeH="0" baseline="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27A8E">
                        <a:alpha val="8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a:ln>
                            <a:noFill/>
                          </a:ln>
                          <a:solidFill>
                            <a:schemeClr val="bg1"/>
                          </a:solidFill>
                          <a:effectLst/>
                          <a:latin typeface="Arial" panose="020B0604020202020204" pitchFamily="34" charset="0"/>
                          <a:cs typeface="Arial" panose="020B0604020202020204" pitchFamily="34" charset="0"/>
                        </a:rPr>
                        <a:t>2022</a:t>
                      </a:r>
                    </a:p>
                  </a:txBody>
                  <a:tcPr marL="68580" marR="68580" marT="34290" marB="3429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27A8E">
                        <a:alpha val="8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1" u="none" strike="noStrike" kern="1200" cap="none" normalizeH="0" baseline="0">
                          <a:ln>
                            <a:noFill/>
                          </a:ln>
                          <a:solidFill>
                            <a:schemeClr val="bg1"/>
                          </a:solidFill>
                          <a:effectLst/>
                          <a:latin typeface="Arial" panose="020B0604020202020204" pitchFamily="34" charset="0"/>
                          <a:cs typeface="Arial" panose="020B0604020202020204" pitchFamily="34" charset="0"/>
                        </a:rPr>
                        <a:t>2020</a:t>
                      </a:r>
                    </a:p>
                  </a:txBody>
                  <a:tcPr marL="68580" marR="68580" marT="34290" marB="3429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27A8E">
                        <a:alpha val="8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Ext. jmf</a:t>
                      </a:r>
                    </a:p>
                  </a:txBody>
                  <a:tcPr marL="68580" marR="68580" marT="34290" marB="3429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27A8E">
                        <a:alpha val="80000"/>
                      </a:srgbClr>
                    </a:solidFill>
                  </a:tcPr>
                </a:tc>
                <a:extLst>
                  <a:ext uri="{0D108BD9-81ED-4DB2-BD59-A6C34878D82A}">
                    <a16:rowId xmlns:a16="http://schemas.microsoft.com/office/drawing/2014/main" val="10000"/>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dirty="0">
                          <a:ln>
                            <a:noFill/>
                          </a:ln>
                          <a:effectLst/>
                          <a:latin typeface="Arial" panose="020B0604020202020204" pitchFamily="34" charset="0"/>
                          <a:cs typeface="Arial" panose="020B0604020202020204" pitchFamily="34" charset="0"/>
                        </a:rPr>
                        <a:t>Motivation</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b="0" i="0" u="none" strike="noStrike" kern="1200" cap="none" normalizeH="0" baseline="0" dirty="0">
                        <a:ln>
                          <a:noFill/>
                        </a:ln>
                        <a:solidFill>
                          <a:srgbClr val="808080"/>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043295"/>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78</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Mitt arbete känns meningsfullt</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92% *</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91%</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90%</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79</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Jag lär nytt och utvecklas i mitt dagliga arbete</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80% *</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81%</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dirty="0">
                          <a:ln>
                            <a:noFill/>
                          </a:ln>
                          <a:solidFill>
                            <a:srgbClr val="808080"/>
                          </a:solidFill>
                          <a:effectLst/>
                          <a:latin typeface="Arial" panose="020B0604020202020204" pitchFamily="34" charset="0"/>
                          <a:ea typeface="+mn-ea"/>
                          <a:cs typeface="Arial" panose="020B0604020202020204" pitchFamily="34" charset="0"/>
                        </a:rPr>
                        <a:t>76%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80</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Jag ser fram emot att gå till arbetet</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77% *</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76%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74%</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dirty="0">
                          <a:ln>
                            <a:noFill/>
                          </a:ln>
                          <a:effectLst/>
                          <a:latin typeface="Arial" panose="020B0604020202020204" pitchFamily="34" charset="0"/>
                          <a:cs typeface="Arial" panose="020B0604020202020204" pitchFamily="34" charset="0"/>
                        </a:rPr>
                        <a:t>Ledarskap</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b="0" i="0" u="none" strike="noStrike" kern="1200" cap="none" normalizeH="0" baseline="0" dirty="0">
                        <a:ln>
                          <a:noFill/>
                        </a:ln>
                        <a:solidFill>
                          <a:srgbClr val="808080"/>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6353559"/>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81</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Min närmaste chef visar uppskattning för mina arbetsinsatser</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80%</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77%</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74%</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82</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Min närmaste chef visar förtroende för mig som medarbetare</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88%</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87%</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83%</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83</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Min närmaste chef ger mig förutsättningar att ta ansvar i mitt arbete</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88% *</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81%</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b="1" u="none" strike="noStrike" kern="1200" cap="none" normalizeH="0" baseline="0" dirty="0">
                          <a:ln>
                            <a:noFill/>
                          </a:ln>
                          <a:effectLst/>
                          <a:latin typeface="Arial" panose="020B0604020202020204" pitchFamily="34" charset="0"/>
                          <a:cs typeface="Arial" panose="020B0604020202020204" pitchFamily="34" charset="0"/>
                        </a:rPr>
                        <a:t>Styrning</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u="none" strike="noStrike" kern="1200" cap="none" normalizeH="0" baseline="0">
                        <a:ln>
                          <a:noFill/>
                        </a:ln>
                        <a:effectLst/>
                        <a:latin typeface="Arial" panose="020B0604020202020204" pitchFamily="34" charset="0"/>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sv-SE" sz="1200" b="0" i="0" u="none" strike="noStrike" kern="1200" cap="none" normalizeH="0" baseline="0" dirty="0">
                        <a:ln>
                          <a:noFill/>
                        </a:ln>
                        <a:solidFill>
                          <a:srgbClr val="808080"/>
                        </a:solidFill>
                        <a:effectLst/>
                        <a:latin typeface="Arial" panose="020B0604020202020204" pitchFamily="34" charset="0"/>
                        <a:ea typeface="+mn-ea"/>
                        <a:cs typeface="Arial" panose="020B0604020202020204" pitchFamily="34" charset="0"/>
                      </a:endParaRP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5754416"/>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84</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Jag är insatt i min arbetsplats mål</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86%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83%</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85</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Min arbetsplats mål följs upp och utvärderas på ett bra sätt</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76%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73%</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a:ln>
                            <a:noFill/>
                          </a:ln>
                          <a:solidFill>
                            <a:srgbClr val="808080"/>
                          </a:solidFill>
                          <a:effectLst/>
                          <a:latin typeface="Arial" panose="020B0604020202020204" pitchFamily="34" charset="0"/>
                          <a:ea typeface="+mn-ea"/>
                          <a:cs typeface="Arial" panose="020B0604020202020204" pitchFamily="34" charset="0"/>
                        </a:rPr>
                        <a:t>65%</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1460">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86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dirty="0">
                          <a:ln>
                            <a:noFill/>
                          </a:ln>
                          <a:effectLst/>
                          <a:latin typeface="Arial" panose="020B0604020202020204" pitchFamily="34" charset="0"/>
                          <a:cs typeface="Arial" panose="020B0604020202020204" pitchFamily="34" charset="0"/>
                        </a:rPr>
                        <a:t>Jag vet vad som förväntas av mig i mitt arbete</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sv-SE" sz="1200" u="none" strike="noStrike" kern="1200" cap="none" normalizeH="0" baseline="0">
                          <a:ln>
                            <a:noFill/>
                          </a:ln>
                          <a:effectLst/>
                          <a:latin typeface="Arial" panose="020B0604020202020204" pitchFamily="34" charset="0"/>
                          <a:cs typeface="Arial" panose="020B0604020202020204" pitchFamily="34" charset="0"/>
                        </a:rPr>
                        <a:t>92% *</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u="none" strike="noStrike" kern="1200" cap="none" normalizeH="0" baseline="0">
                          <a:ln>
                            <a:noFill/>
                          </a:ln>
                          <a:effectLst/>
                          <a:latin typeface="Arial" panose="020B0604020202020204" pitchFamily="34" charset="0"/>
                          <a:cs typeface="Arial" panose="020B0604020202020204" pitchFamily="34" charset="0"/>
                        </a:rPr>
                        <a:t>91%</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sv-SE" sz="1200" b="0" i="0" u="none" strike="noStrike" kern="1200" cap="none" normalizeH="0" baseline="0" dirty="0">
                          <a:ln>
                            <a:noFill/>
                          </a:ln>
                          <a:solidFill>
                            <a:srgbClr val="808080"/>
                          </a:solidFill>
                          <a:effectLst/>
                          <a:latin typeface="Arial" panose="020B0604020202020204" pitchFamily="34" charset="0"/>
                          <a:ea typeface="+mn-ea"/>
                          <a:cs typeface="Arial" panose="020B0604020202020204" pitchFamily="34" charset="0"/>
                        </a:rPr>
                        <a:t>86%</a:t>
                      </a:r>
                    </a:p>
                  </a:txBody>
                  <a:tcPr marL="68580" marR="68580" marT="34290" marB="3429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8" name="Platshållare för text 3">
            <a:extLst>
              <a:ext uri="{FF2B5EF4-FFF2-40B4-BE49-F238E27FC236}">
                <a16:creationId xmlns:a16="http://schemas.microsoft.com/office/drawing/2014/main" id="{34B17820-5DDD-466B-909C-A0ABC60B4EB8}"/>
              </a:ext>
            </a:extLst>
          </p:cNvPr>
          <p:cNvSpPr txBox="1"/>
          <p:nvPr/>
        </p:nvSpPr>
        <p:spPr>
          <a:xfrm>
            <a:off x="110024" y="4785603"/>
            <a:ext cx="2664294" cy="378435"/>
          </a:xfrm>
          <a:prstGeom prst="rect">
            <a:avLst/>
          </a:prstGeom>
        </p:spPr>
        <p:txBody>
          <a:bodyPr/>
          <a:lstStyle>
            <a:lvl1pPr marL="0" indent="0" algn="l" defTabSz="914377" rtl="0" eaLnBrk="1" latinLnBrk="0" hangingPunct="1">
              <a:spcBef>
                <a:spcPct val="20000"/>
              </a:spcBef>
              <a:buClr>
                <a:schemeClr val="bg1"/>
              </a:buClr>
              <a:buFont typeface="Arial" panose="020B0604020202020204" pitchFamily="34" charset="0"/>
              <a:buNone/>
              <a:defRPr lang="sv-SE" sz="16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32" indent="-285744" algn="l" defTabSz="914377" rtl="0" eaLnBrk="1" latinLnBrk="0" hangingPunct="1">
              <a:spcBef>
                <a:spcPct val="20000"/>
              </a:spcBef>
              <a:buClr>
                <a:schemeClr val="bg1"/>
              </a:buClr>
              <a:buFont typeface="Arial" panose="020B0604020202020204" pitchFamily="34" charset="0"/>
              <a:buChar char="•"/>
              <a:defRPr lang="sv-SE" sz="16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200121" indent="-285744" algn="l" defTabSz="914377" rtl="0" eaLnBrk="1" latinLnBrk="0" hangingPunct="1">
              <a:spcBef>
                <a:spcPct val="20000"/>
              </a:spcBef>
              <a:buClr>
                <a:schemeClr val="accent3">
                  <a:lumMod val="75000"/>
                </a:schemeClr>
              </a:buClr>
              <a:buFont typeface="Wingdings" panose="05000000000000000000" pitchFamily="2" charset="2"/>
              <a:buChar char="§"/>
              <a:defRPr lang="sv-SE" sz="16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57309" indent="-285744" algn="l" defTabSz="914377" rtl="0" eaLnBrk="1" latinLnBrk="0" hangingPunct="1">
              <a:spcBef>
                <a:spcPct val="20000"/>
              </a:spcBef>
              <a:buClr>
                <a:schemeClr val="accent3">
                  <a:lumMod val="75000"/>
                </a:schemeClr>
              </a:buClr>
              <a:buFont typeface="Century Gothic" panose="020B0502020202020204" pitchFamily="34" charset="0"/>
              <a:buChar char="▫"/>
              <a:defRPr lang="sv-SE" sz="16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spcBef>
                <a:spcPct val="20000"/>
              </a:spcBef>
              <a:buClr>
                <a:schemeClr val="accent3">
                  <a:lumMod val="75000"/>
                </a:schemeClr>
              </a:buClr>
              <a:buFont typeface="Wingdings" panose="05000000000000000000" pitchFamily="2" charset="2"/>
              <a:buChar char="ü"/>
              <a:defRPr lang="sv-SE" sz="16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900"/>
              <a:t>Tabellen visar andel positiva svar, 4:or och 5:or </a:t>
            </a:r>
          </a:p>
          <a:p>
            <a:r>
              <a:rPr lang="sv-SE" sz="900"/>
              <a:t>* Fråga med hög påverkan på MI			</a:t>
            </a:r>
          </a:p>
        </p:txBody>
      </p:sp>
    </p:spTree>
    <p:extLst>
      <p:ext uri="{BB962C8B-B14F-4D97-AF65-F5344CB8AC3E}">
        <p14:creationId xmlns:p14="http://schemas.microsoft.com/office/powerpoint/2010/main" val="30449299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a:lnSpc>
                <a:spcPct val="120000"/>
              </a:lnSpc>
            </a:pPr>
            <a:r>
              <a:rPr lang="sv-SE" dirty="0"/>
              <a:t>Som ny förtroendevald är det mycket att sätta sig in i. Här har vi försökt samla praktisk information både för dig som är ny och dig som är mer erfaren.</a:t>
            </a:r>
          </a:p>
          <a:p>
            <a:pPr>
              <a:lnSpc>
                <a:spcPct val="120000"/>
              </a:lnSpc>
            </a:pPr>
            <a:endParaRPr lang="sv-SE" dirty="0"/>
          </a:p>
          <a:p>
            <a:pPr>
              <a:lnSpc>
                <a:spcPct val="120000"/>
              </a:lnSpc>
            </a:pPr>
            <a:r>
              <a:rPr lang="sv-SE" dirty="0"/>
              <a:t>Varmt välkommen!</a:t>
            </a:r>
          </a:p>
          <a:p>
            <a:pPr>
              <a:lnSpc>
                <a:spcPct val="120000"/>
              </a:lnSpc>
            </a:pPr>
            <a:endParaRPr lang="sv-SE" dirty="0"/>
          </a:p>
          <a:p>
            <a:pPr>
              <a:lnSpc>
                <a:spcPct val="120000"/>
              </a:lnSpc>
            </a:pPr>
            <a:r>
              <a:rPr lang="sv-SE" dirty="0"/>
              <a:t>Gunilla D Skog</a:t>
            </a:r>
          </a:p>
          <a:p>
            <a:pPr>
              <a:lnSpc>
                <a:spcPct val="120000"/>
              </a:lnSpc>
            </a:pPr>
            <a:r>
              <a:rPr lang="sv-SE" dirty="0"/>
              <a:t>Kanslichef</a:t>
            </a:r>
            <a:endParaRPr lang="sv-SE" dirty="0">
              <a:hlinkClick r:id="rId2"/>
            </a:endParaRPr>
          </a:p>
          <a:p>
            <a:pPr>
              <a:lnSpc>
                <a:spcPct val="120000"/>
              </a:lnSpc>
            </a:pPr>
            <a:endParaRPr lang="sv-SE" dirty="0"/>
          </a:p>
          <a:p>
            <a:pPr>
              <a:lnSpc>
                <a:spcPct val="120000"/>
              </a:lnSpc>
            </a:pPr>
            <a:endParaRPr lang="sv-SE" dirty="0"/>
          </a:p>
          <a:p>
            <a:pPr>
              <a:lnSpc>
                <a:spcPct val="120000"/>
              </a:lnSpc>
            </a:pPr>
            <a:endParaRPr lang="sv-SE" dirty="0"/>
          </a:p>
        </p:txBody>
      </p:sp>
      <p:sp>
        <p:nvSpPr>
          <p:cNvPr id="4" name="Rubrik 3"/>
          <p:cNvSpPr>
            <a:spLocks noGrp="1"/>
          </p:cNvSpPr>
          <p:nvPr>
            <p:ph type="title"/>
          </p:nvPr>
        </p:nvSpPr>
        <p:spPr/>
        <p:txBody>
          <a:bodyPr>
            <a:normAutofit fontScale="90000"/>
          </a:bodyPr>
          <a:lstStyle/>
          <a:p>
            <a:r>
              <a:rPr lang="sv-SE" sz="4000" dirty="0"/>
              <a:t>Välkommen som förtroendevald i Höörs kommun</a:t>
            </a:r>
          </a:p>
        </p:txBody>
      </p:sp>
    </p:spTree>
    <p:extLst>
      <p:ext uri="{BB962C8B-B14F-4D97-AF65-F5344CB8AC3E}">
        <p14:creationId xmlns:p14="http://schemas.microsoft.com/office/powerpoint/2010/main" val="146497634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68AC2B-7D03-4396-8C77-3D82C69CEF30}"/>
              </a:ext>
            </a:extLst>
          </p:cNvPr>
          <p:cNvSpPr>
            <a:spLocks noGrp="1"/>
          </p:cNvSpPr>
          <p:nvPr>
            <p:ph type="title"/>
          </p:nvPr>
        </p:nvSpPr>
        <p:spPr/>
        <p:txBody>
          <a:bodyPr/>
          <a:lstStyle/>
          <a:p>
            <a:r>
              <a:rPr lang="sv-SE" dirty="0"/>
              <a:t>Partistöd</a:t>
            </a:r>
          </a:p>
        </p:txBody>
      </p:sp>
      <p:sp>
        <p:nvSpPr>
          <p:cNvPr id="3" name="Platshållare för innehåll 2">
            <a:extLst>
              <a:ext uri="{FF2B5EF4-FFF2-40B4-BE49-F238E27FC236}">
                <a16:creationId xmlns:a16="http://schemas.microsoft.com/office/drawing/2014/main" id="{08C8EE40-6E71-4602-BD7C-528C1086A18F}"/>
              </a:ext>
            </a:extLst>
          </p:cNvPr>
          <p:cNvSpPr>
            <a:spLocks noGrp="1"/>
          </p:cNvSpPr>
          <p:nvPr>
            <p:ph idx="1"/>
          </p:nvPr>
        </p:nvSpPr>
        <p:spPr/>
        <p:txBody>
          <a:bodyPr>
            <a:normAutofit/>
          </a:bodyPr>
          <a:lstStyle/>
          <a:p>
            <a:r>
              <a:rPr lang="sv-SE" sz="2000" dirty="0"/>
              <a:t>Alla partier som har mandat i kommunfullmäktige kan få partistöd, se regler för kommunalt partistöd.</a:t>
            </a:r>
          </a:p>
          <a:p>
            <a:endParaRPr lang="sv-SE" sz="2000" dirty="0"/>
          </a:p>
          <a:p>
            <a:r>
              <a:rPr lang="sv-SE" sz="2000" dirty="0"/>
              <a:t>Redovisning enligt särskild blankett ska lämnas in senast den </a:t>
            </a:r>
            <a:r>
              <a:rPr lang="sv-SE" sz="2000" b="1" dirty="0"/>
              <a:t>30 juni </a:t>
            </a:r>
            <a:r>
              <a:rPr lang="sv-SE" sz="2000" dirty="0"/>
              <a:t>året efter räkenskapsårets utgång, annars får partiet inget partistöd.</a:t>
            </a:r>
          </a:p>
        </p:txBody>
      </p:sp>
    </p:spTree>
    <p:extLst>
      <p:ext uri="{BB962C8B-B14F-4D97-AF65-F5344CB8AC3E}">
        <p14:creationId xmlns:p14="http://schemas.microsoft.com/office/powerpoint/2010/main" val="109859607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49EFF2-4F66-4663-B855-F00C037542C8}"/>
              </a:ext>
            </a:extLst>
          </p:cNvPr>
          <p:cNvSpPr>
            <a:spLocks noGrp="1"/>
          </p:cNvSpPr>
          <p:nvPr>
            <p:ph type="title"/>
          </p:nvPr>
        </p:nvSpPr>
        <p:spPr/>
        <p:txBody>
          <a:bodyPr/>
          <a:lstStyle/>
          <a:p>
            <a:r>
              <a:rPr lang="sv-SE" dirty="0"/>
              <a:t>Att tänka på i samband med nämndsmöten</a:t>
            </a:r>
          </a:p>
        </p:txBody>
      </p:sp>
      <p:sp>
        <p:nvSpPr>
          <p:cNvPr id="3" name="Platshållare för innehåll 2">
            <a:extLst>
              <a:ext uri="{FF2B5EF4-FFF2-40B4-BE49-F238E27FC236}">
                <a16:creationId xmlns:a16="http://schemas.microsoft.com/office/drawing/2014/main" id="{79DF3655-AF28-4E85-AF3A-7149AB623649}"/>
              </a:ext>
            </a:extLst>
          </p:cNvPr>
          <p:cNvSpPr>
            <a:spLocks noGrp="1"/>
          </p:cNvSpPr>
          <p:nvPr>
            <p:ph idx="1"/>
          </p:nvPr>
        </p:nvSpPr>
        <p:spPr/>
        <p:txBody>
          <a:bodyPr>
            <a:normAutofit fontScale="92500"/>
          </a:bodyPr>
          <a:lstStyle/>
          <a:p>
            <a:r>
              <a:rPr lang="sv-SE" dirty="0"/>
              <a:t>Varje år beslutar nämnden när nämnden ska sammanträda kommande år. Det finns en lista du kan få från nämndsekreteraren.</a:t>
            </a:r>
          </a:p>
          <a:p>
            <a:r>
              <a:rPr lang="sv-SE" dirty="0"/>
              <a:t>Kallelse inför varje möte skickas ut 5-7 dagar innan mötet. Du ser kallelsen i Meetings + fram till april 2023 sedan i Ciceron Assistent.</a:t>
            </a:r>
          </a:p>
          <a:p>
            <a:r>
              <a:rPr lang="sv-SE" dirty="0"/>
              <a:t>Du är som ledamot ansvarig för att förankra samtliga ärenden med ditt parti (gruppledaren) så att du står för partiets och inte dina personliga åsikter när du sedan fattar beslut i nämnden.</a:t>
            </a:r>
          </a:p>
          <a:p>
            <a:r>
              <a:rPr lang="sv-SE" dirty="0"/>
              <a:t>Fika erbjuds på de flesta möten men det kan variera. </a:t>
            </a:r>
          </a:p>
          <a:p>
            <a:r>
              <a:rPr lang="sv-SE" dirty="0"/>
              <a:t>Kom i tid till mötena. Glöm inte att signera mötesblanketten och ange om du t.ex. ska ha ersättning för förlorad arbetsförtjänst eller körersättning.</a:t>
            </a:r>
          </a:p>
        </p:txBody>
      </p:sp>
    </p:spTree>
    <p:extLst>
      <p:ext uri="{BB962C8B-B14F-4D97-AF65-F5344CB8AC3E}">
        <p14:creationId xmlns:p14="http://schemas.microsoft.com/office/powerpoint/2010/main" val="290070835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FF62A2-2252-4F61-8E4E-B4B3BD62D8D9}"/>
              </a:ext>
            </a:extLst>
          </p:cNvPr>
          <p:cNvSpPr>
            <a:spLocks noGrp="1"/>
          </p:cNvSpPr>
          <p:nvPr>
            <p:ph type="title"/>
          </p:nvPr>
        </p:nvSpPr>
        <p:spPr/>
        <p:txBody>
          <a:bodyPr/>
          <a:lstStyle/>
          <a:p>
            <a:r>
              <a:rPr lang="sv-SE" dirty="0"/>
              <a:t>Kallelse eller inbjudan</a:t>
            </a:r>
          </a:p>
        </p:txBody>
      </p:sp>
      <p:sp>
        <p:nvSpPr>
          <p:cNvPr id="3" name="Platshållare för innehåll 2">
            <a:extLst>
              <a:ext uri="{FF2B5EF4-FFF2-40B4-BE49-F238E27FC236}">
                <a16:creationId xmlns:a16="http://schemas.microsoft.com/office/drawing/2014/main" id="{12F3ACCF-2A39-4FA1-A551-5D047340FA94}"/>
              </a:ext>
            </a:extLst>
          </p:cNvPr>
          <p:cNvSpPr>
            <a:spLocks noGrp="1"/>
          </p:cNvSpPr>
          <p:nvPr>
            <p:ph idx="1"/>
          </p:nvPr>
        </p:nvSpPr>
        <p:spPr/>
        <p:txBody>
          <a:bodyPr>
            <a:normAutofit/>
          </a:bodyPr>
          <a:lstStyle/>
          <a:p>
            <a:r>
              <a:rPr lang="sv-SE" sz="2400" dirty="0"/>
              <a:t>Du kan få </a:t>
            </a:r>
            <a:r>
              <a:rPr lang="sv-SE" sz="2400" b="1" dirty="0"/>
              <a:t>kallelse</a:t>
            </a:r>
            <a:r>
              <a:rPr lang="sv-SE" sz="2400" dirty="0"/>
              <a:t> till möten men även inbjudningar till kurser m.m. Får du en kallelse utgår arvode för den tid då du deltar i mötet. Får du en </a:t>
            </a:r>
            <a:r>
              <a:rPr lang="sv-SE" sz="2400" b="1" dirty="0"/>
              <a:t>inbjudan</a:t>
            </a:r>
            <a:r>
              <a:rPr lang="sv-SE" sz="2400" dirty="0"/>
              <a:t> utgår inget arvode.</a:t>
            </a:r>
          </a:p>
        </p:txBody>
      </p:sp>
    </p:spTree>
    <p:extLst>
      <p:ext uri="{BB962C8B-B14F-4D97-AF65-F5344CB8AC3E}">
        <p14:creationId xmlns:p14="http://schemas.microsoft.com/office/powerpoint/2010/main" val="327038399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69E269-E769-4F22-8E8A-0C4AE29BBFEB}"/>
              </a:ext>
            </a:extLst>
          </p:cNvPr>
          <p:cNvSpPr>
            <a:spLocks noGrp="1"/>
          </p:cNvSpPr>
          <p:nvPr>
            <p:ph type="title"/>
          </p:nvPr>
        </p:nvSpPr>
        <p:spPr/>
        <p:txBody>
          <a:bodyPr/>
          <a:lstStyle/>
          <a:p>
            <a:r>
              <a:rPr lang="sv-SE" dirty="0"/>
              <a:t>Justering</a:t>
            </a:r>
          </a:p>
        </p:txBody>
      </p:sp>
      <p:sp>
        <p:nvSpPr>
          <p:cNvPr id="3" name="Platshållare för innehåll 2">
            <a:extLst>
              <a:ext uri="{FF2B5EF4-FFF2-40B4-BE49-F238E27FC236}">
                <a16:creationId xmlns:a16="http://schemas.microsoft.com/office/drawing/2014/main" id="{D927ED49-7A8E-43DE-A115-990B196D210C}"/>
              </a:ext>
            </a:extLst>
          </p:cNvPr>
          <p:cNvSpPr>
            <a:spLocks noGrp="1"/>
          </p:cNvSpPr>
          <p:nvPr>
            <p:ph idx="1"/>
          </p:nvPr>
        </p:nvSpPr>
        <p:spPr/>
        <p:txBody>
          <a:bodyPr>
            <a:normAutofit lnSpcReduction="10000"/>
          </a:bodyPr>
          <a:lstStyle/>
          <a:p>
            <a:r>
              <a:rPr lang="sv-SE" b="1" dirty="0"/>
              <a:t>Om du utses att justera protokollet:</a:t>
            </a:r>
          </a:p>
          <a:p>
            <a:r>
              <a:rPr lang="sv-SE" dirty="0"/>
              <a:t>Var noga med att anteckna tid för sammanträdet, närvarande (om någon lämnar eller kommer senare), yrkanden, </a:t>
            </a:r>
            <a:r>
              <a:rPr lang="sv-SE" dirty="0" err="1"/>
              <a:t>ev</a:t>
            </a:r>
            <a:r>
              <a:rPr lang="sv-SE" dirty="0"/>
              <a:t> reservationer och beslutsordning.</a:t>
            </a:r>
          </a:p>
          <a:p>
            <a:r>
              <a:rPr lang="sv-SE" dirty="0"/>
              <a:t>Du får hjälpa till vid voteringar, det finns en särskild blankett för det som nämndsekreteraren ger dig.</a:t>
            </a:r>
          </a:p>
          <a:p>
            <a:r>
              <a:rPr lang="sv-SE" dirty="0"/>
              <a:t>Vid justeringen utgår timarvode 30 minuter som du ska begära på en förrättningsblankett. Har du fast arvode får du ingen timersättning, du kan dock få bilersättning. Under 2023 blir det istället elektronisk justering och då utgår inget arvode.</a:t>
            </a:r>
          </a:p>
        </p:txBody>
      </p:sp>
    </p:spTree>
    <p:extLst>
      <p:ext uri="{BB962C8B-B14F-4D97-AF65-F5344CB8AC3E}">
        <p14:creationId xmlns:p14="http://schemas.microsoft.com/office/powerpoint/2010/main" val="294858243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95F7EA-AE7A-4F1D-978A-FE9E69FF5EF5}"/>
              </a:ext>
            </a:extLst>
          </p:cNvPr>
          <p:cNvSpPr>
            <a:spLocks noGrp="1"/>
          </p:cNvSpPr>
          <p:nvPr>
            <p:ph type="title"/>
          </p:nvPr>
        </p:nvSpPr>
        <p:spPr/>
        <p:txBody>
          <a:bodyPr/>
          <a:lstStyle/>
          <a:p>
            <a:r>
              <a:rPr lang="sv-SE" dirty="0"/>
              <a:t>Resor m.m.</a:t>
            </a:r>
          </a:p>
        </p:txBody>
      </p:sp>
      <p:sp>
        <p:nvSpPr>
          <p:cNvPr id="3" name="Platshållare för innehåll 2">
            <a:extLst>
              <a:ext uri="{FF2B5EF4-FFF2-40B4-BE49-F238E27FC236}">
                <a16:creationId xmlns:a16="http://schemas.microsoft.com/office/drawing/2014/main" id="{239AE211-2994-4D44-84E9-34518A2B9EDD}"/>
              </a:ext>
            </a:extLst>
          </p:cNvPr>
          <p:cNvSpPr>
            <a:spLocks noGrp="1"/>
          </p:cNvSpPr>
          <p:nvPr>
            <p:ph idx="1"/>
          </p:nvPr>
        </p:nvSpPr>
        <p:spPr/>
        <p:txBody>
          <a:bodyPr>
            <a:normAutofit lnSpcReduction="10000"/>
          </a:bodyPr>
          <a:lstStyle/>
          <a:p>
            <a:r>
              <a:rPr lang="sv-SE" dirty="0"/>
              <a:t>Se Mötes- och resepolicy:</a:t>
            </a:r>
          </a:p>
          <a:p>
            <a:r>
              <a:rPr lang="sv-SE" dirty="0"/>
              <a:t>Policyn ska fungera som ramverk för medarbetare och förtroendevalda gällande resor och möten som sker i kommunens regi. För kommunala bolag gäller särskilda ägardirektiv. Kommunen arbetar för att uppnå de nationella, regionala och lokala miljömålen genom att aktivt ta sitt ansvar i arbetet med att minska påverkan från transporter.</a:t>
            </a:r>
          </a:p>
          <a:p>
            <a:endParaRPr lang="sv-SE" dirty="0"/>
          </a:p>
          <a:p>
            <a:r>
              <a:rPr lang="sv-SE" dirty="0"/>
              <a:t>Kontakta sektoradministratör för nämndens sektor (kontakta sektorchef vid frågor) eller kansliet för resebokningar. För att boka bil från bilpoolen, kontakta </a:t>
            </a:r>
            <a:r>
              <a:rPr lang="sv-SE" dirty="0" err="1"/>
              <a:t>medborgarcenter</a:t>
            </a:r>
            <a:r>
              <a:rPr lang="sv-SE" dirty="0"/>
              <a:t>.</a:t>
            </a:r>
          </a:p>
        </p:txBody>
      </p:sp>
    </p:spTree>
    <p:extLst>
      <p:ext uri="{BB962C8B-B14F-4D97-AF65-F5344CB8AC3E}">
        <p14:creationId xmlns:p14="http://schemas.microsoft.com/office/powerpoint/2010/main" val="36777664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7FEE32-56BD-46F7-B245-1A9B89163F2C}"/>
              </a:ext>
            </a:extLst>
          </p:cNvPr>
          <p:cNvSpPr>
            <a:spLocks noGrp="1"/>
          </p:cNvSpPr>
          <p:nvPr>
            <p:ph type="title"/>
          </p:nvPr>
        </p:nvSpPr>
        <p:spPr/>
        <p:txBody>
          <a:bodyPr/>
          <a:lstStyle/>
          <a:p>
            <a:r>
              <a:rPr lang="sv-SE" dirty="0"/>
              <a:t>Otillbörliga förmåner, jäv m.m.</a:t>
            </a:r>
          </a:p>
        </p:txBody>
      </p:sp>
      <p:sp>
        <p:nvSpPr>
          <p:cNvPr id="3" name="Platshållare för innehåll 2">
            <a:extLst>
              <a:ext uri="{FF2B5EF4-FFF2-40B4-BE49-F238E27FC236}">
                <a16:creationId xmlns:a16="http://schemas.microsoft.com/office/drawing/2014/main" id="{62BFA8EE-CECD-449C-BE31-E9491EBD2AD8}"/>
              </a:ext>
            </a:extLst>
          </p:cNvPr>
          <p:cNvSpPr>
            <a:spLocks noGrp="1"/>
          </p:cNvSpPr>
          <p:nvPr>
            <p:ph idx="1"/>
          </p:nvPr>
        </p:nvSpPr>
        <p:spPr/>
        <p:txBody>
          <a:bodyPr/>
          <a:lstStyle/>
          <a:p>
            <a:r>
              <a:rPr lang="sv-SE" dirty="0"/>
              <a:t>Förtroendevald är en del av den offentliga makten i Höörs kommun och ska agera på ett sätt som främjar det allmänna och inte utnyttja sin ställning för personlig vinning samt vara mycket restriktiv med att ta emot förmåner (se § 28 i föreskrifter för arvode till förtroendevalda).</a:t>
            </a:r>
          </a:p>
          <a:p>
            <a:r>
              <a:rPr lang="sv-SE" dirty="0"/>
              <a:t>Måttlighet ska iakttas vid representation, se Riktlinje för intern representation.</a:t>
            </a:r>
          </a:p>
          <a:p>
            <a:r>
              <a:rPr lang="sv-SE" dirty="0"/>
              <a:t>Tänk även på att du ska anmäla jäv om jäv föreligger.</a:t>
            </a:r>
          </a:p>
          <a:p>
            <a:endParaRPr lang="sv-SE" dirty="0"/>
          </a:p>
          <a:p>
            <a:r>
              <a:rPr lang="sv-SE" dirty="0"/>
              <a:t>Kontakta kanslichef Gunilla D Skog vid frågor.</a:t>
            </a:r>
          </a:p>
        </p:txBody>
      </p:sp>
    </p:spTree>
    <p:extLst>
      <p:ext uri="{BB962C8B-B14F-4D97-AF65-F5344CB8AC3E}">
        <p14:creationId xmlns:p14="http://schemas.microsoft.com/office/powerpoint/2010/main" val="335684625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8557B2-74AD-4297-9476-5A5974639F18}"/>
              </a:ext>
            </a:extLst>
          </p:cNvPr>
          <p:cNvSpPr>
            <a:spLocks noGrp="1"/>
          </p:cNvSpPr>
          <p:nvPr>
            <p:ph type="title"/>
          </p:nvPr>
        </p:nvSpPr>
        <p:spPr/>
        <p:txBody>
          <a:bodyPr/>
          <a:lstStyle/>
          <a:p>
            <a:r>
              <a:rPr lang="sv-SE" dirty="0"/>
              <a:t>Arbete för </a:t>
            </a:r>
            <a:r>
              <a:rPr lang="sv-SE" dirty="0" err="1"/>
              <a:t>it-säkerhet</a:t>
            </a:r>
            <a:r>
              <a:rPr lang="sv-SE" dirty="0"/>
              <a:t> - </a:t>
            </a:r>
            <a:r>
              <a:rPr lang="sv-SE" dirty="0" err="1"/>
              <a:t>Nimblr</a:t>
            </a:r>
            <a:endParaRPr lang="sv-SE" dirty="0"/>
          </a:p>
        </p:txBody>
      </p:sp>
      <p:sp>
        <p:nvSpPr>
          <p:cNvPr id="3" name="Platshållare för innehåll 2">
            <a:extLst>
              <a:ext uri="{FF2B5EF4-FFF2-40B4-BE49-F238E27FC236}">
                <a16:creationId xmlns:a16="http://schemas.microsoft.com/office/drawing/2014/main" id="{854C2A68-8D98-438F-88E7-D4B14B1B88F3}"/>
              </a:ext>
            </a:extLst>
          </p:cNvPr>
          <p:cNvSpPr>
            <a:spLocks noGrp="1"/>
          </p:cNvSpPr>
          <p:nvPr>
            <p:ph idx="1"/>
          </p:nvPr>
        </p:nvSpPr>
        <p:spPr/>
        <p:txBody>
          <a:bodyPr>
            <a:normAutofit fontScale="55000" lnSpcReduction="20000"/>
          </a:bodyPr>
          <a:lstStyle/>
          <a:p>
            <a:endParaRPr lang="sv-SE" dirty="0"/>
          </a:p>
          <a:p>
            <a:r>
              <a:rPr lang="sv-SE" dirty="0"/>
              <a:t>Kanske har du redan fått ett mail i din inkorg med rubriken; ”Unikom </a:t>
            </a:r>
            <a:r>
              <a:rPr lang="sv-SE" dirty="0" err="1"/>
              <a:t>Security</a:t>
            </a:r>
            <a:r>
              <a:rPr lang="sv-SE" dirty="0"/>
              <a:t> Awareness </a:t>
            </a:r>
            <a:r>
              <a:rPr lang="sv-SE" dirty="0" err="1"/>
              <a:t>Training</a:t>
            </a:r>
            <a:r>
              <a:rPr lang="sv-SE" dirty="0"/>
              <a:t>” ? Det är en IT-säkerhetsutbildning som rullar igång i hela Unikom-familjen, och alltså inte ett e-post som är </a:t>
            </a:r>
            <a:r>
              <a:rPr lang="sv-SE" dirty="0" err="1"/>
              <a:t>fejk</a:t>
            </a:r>
            <a:r>
              <a:rPr lang="sv-SE" dirty="0"/>
              <a:t> eller innehåller spam. Utbildningen är en satsning som riktar sig till alla medarbetare och förtroendevalda i kommunerna och genomförs under ledning av Unikom som samarbetar med leverantören </a:t>
            </a:r>
            <a:r>
              <a:rPr lang="sv-SE" dirty="0" err="1"/>
              <a:t>Nimblr</a:t>
            </a:r>
            <a:r>
              <a:rPr lang="sv-SE" dirty="0"/>
              <a:t>.</a:t>
            </a:r>
          </a:p>
          <a:p>
            <a:endParaRPr lang="sv-SE" dirty="0"/>
          </a:p>
          <a:p>
            <a:r>
              <a:rPr lang="sv-SE" dirty="0"/>
              <a:t>Utbildningen bygger på interaktiva, mindre kursavsnitt med innehåll som utformats från verkliga hot och dagsaktuella attacker. Kurserna skickas ut som e-post till alla medarbetare och förtroendevalda med innehåll som exempelvis ökar medveten om hur bedragare agerar, ger kunskap om hur lösenord hanteras på ett säkert sätt eller hur falsk epost kan avslöjas. I utbildningen ingår även att deltagarna kontinuerligt får testa sina kunskaper genom att systemet skickar ut simulerade epost som ser trovärdiga ut men som har syftet att testa deltagarens riskmedvetenhet.</a:t>
            </a:r>
          </a:p>
          <a:p>
            <a:endParaRPr lang="sv-SE" dirty="0"/>
          </a:p>
          <a:p>
            <a:r>
              <a:rPr lang="sv-SE" dirty="0"/>
              <a:t>Inga individuella resultat kommer redovisas men en utvärdering görs på gruppnivå. Resultat av utbildningssatsningen kommer följas upp och redovisas till kommunledning i respektive kommun halvårsvis. Utbildningen uppdateras kontinuerligt och är en treårig satsning. En gemensam utvärdering för hela Unikom-familjen kommer göras efter 18 månader för att synliggöra förflyttningar som effekt av utbildningen.</a:t>
            </a:r>
          </a:p>
          <a:p>
            <a:endParaRPr lang="sv-SE" dirty="0"/>
          </a:p>
          <a:p>
            <a:r>
              <a:rPr lang="sv-SE" dirty="0"/>
              <a:t>Har du frågor om utbildningen?</a:t>
            </a:r>
          </a:p>
          <a:p>
            <a:r>
              <a:rPr lang="sv-SE" dirty="0"/>
              <a:t>Kontakta </a:t>
            </a:r>
            <a:r>
              <a:rPr lang="sv-SE" dirty="0" err="1"/>
              <a:t>Unikoms</a:t>
            </a:r>
            <a:r>
              <a:rPr lang="sv-SE" dirty="0"/>
              <a:t> verksamhetsstöd; Elisabeth Lyrén eller Ingela Nylander</a:t>
            </a:r>
          </a:p>
        </p:txBody>
      </p:sp>
    </p:spTree>
    <p:extLst>
      <p:ext uri="{BB962C8B-B14F-4D97-AF65-F5344CB8AC3E}">
        <p14:creationId xmlns:p14="http://schemas.microsoft.com/office/powerpoint/2010/main" val="145630259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fontScale="90000"/>
          </a:bodyPr>
          <a:lstStyle/>
          <a:p>
            <a:r>
              <a:rPr lang="sv-SE" sz="4000" dirty="0"/>
              <a:t>Hör av dig om du har frågor, synpunkter eller behöver hjälp </a:t>
            </a:r>
            <a:r>
              <a:rPr lang="sv-SE" sz="4000"/>
              <a:t>med något!</a:t>
            </a:r>
            <a:br>
              <a:rPr lang="sv-SE" sz="4000"/>
            </a:br>
            <a:endParaRPr lang="sv-SE" sz="4000" dirty="0"/>
          </a:p>
        </p:txBody>
      </p:sp>
      <p:sp>
        <p:nvSpPr>
          <p:cNvPr id="4" name="Platshållare för text 3"/>
          <p:cNvSpPr>
            <a:spLocks noGrp="1"/>
          </p:cNvSpPr>
          <p:nvPr>
            <p:ph type="body" sz="quarter" idx="14"/>
          </p:nvPr>
        </p:nvSpPr>
        <p:spPr/>
        <p:txBody>
          <a:bodyPr>
            <a:normAutofit/>
          </a:bodyPr>
          <a:lstStyle/>
          <a:p>
            <a:r>
              <a:rPr lang="en-US" sz="1650" dirty="0" err="1"/>
              <a:t>Särskilt</a:t>
            </a:r>
            <a:r>
              <a:rPr lang="en-US" sz="1650" dirty="0"/>
              <a:t> tack till Anna Ramberg </a:t>
            </a:r>
            <a:r>
              <a:rPr lang="en-US" sz="1650" dirty="0" err="1"/>
              <a:t>som</a:t>
            </a:r>
            <a:r>
              <a:rPr lang="en-US" sz="1650" dirty="0"/>
              <a:t> </a:t>
            </a:r>
            <a:r>
              <a:rPr lang="en-US" sz="1650" dirty="0" err="1"/>
              <a:t>hjälpt</a:t>
            </a:r>
            <a:r>
              <a:rPr lang="en-US" sz="1650" dirty="0"/>
              <a:t> </a:t>
            </a:r>
            <a:r>
              <a:rPr lang="en-US" sz="1650" dirty="0" err="1"/>
              <a:t>oss</a:t>
            </a:r>
            <a:r>
              <a:rPr lang="en-US" sz="1650" dirty="0"/>
              <a:t> </a:t>
            </a:r>
            <a:r>
              <a:rPr lang="en-US" sz="1650" dirty="0" err="1"/>
              <a:t>att</a:t>
            </a:r>
            <a:r>
              <a:rPr lang="en-US" sz="1650" dirty="0"/>
              <a:t> ta </a:t>
            </a:r>
            <a:r>
              <a:rPr lang="en-US" sz="1650" dirty="0" err="1"/>
              <a:t>fram</a:t>
            </a:r>
            <a:r>
              <a:rPr lang="en-US" sz="1650" dirty="0"/>
              <a:t> </a:t>
            </a:r>
            <a:r>
              <a:rPr lang="en-US" sz="1650" dirty="0" err="1"/>
              <a:t>underlag</a:t>
            </a:r>
            <a:r>
              <a:rPr lang="en-US" sz="1650" dirty="0"/>
              <a:t> till </a:t>
            </a:r>
            <a:r>
              <a:rPr lang="en-US" sz="1650" dirty="0" err="1"/>
              <a:t>detta</a:t>
            </a:r>
            <a:r>
              <a:rPr lang="en-US" sz="1650" dirty="0"/>
              <a:t> </a:t>
            </a:r>
            <a:r>
              <a:rPr lang="en-US" sz="1650" dirty="0" err="1"/>
              <a:t>utbildningsmaterial</a:t>
            </a:r>
            <a:r>
              <a:rPr lang="en-US" sz="1650" dirty="0"/>
              <a:t>.</a:t>
            </a:r>
          </a:p>
          <a:p>
            <a:endParaRPr lang="en-US" sz="1650" dirty="0"/>
          </a:p>
          <a:p>
            <a:endParaRPr lang="sv-SE" sz="1650" dirty="0"/>
          </a:p>
        </p:txBody>
      </p:sp>
      <p:pic>
        <p:nvPicPr>
          <p:cNvPr id="8" name="Platshållare för bild 7" descr="iStock_000015191477Large.jpg"/>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22631284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07558D-A07F-4841-B3C8-92A25627D158}"/>
              </a:ext>
            </a:extLst>
          </p:cNvPr>
          <p:cNvSpPr>
            <a:spLocks noGrp="1"/>
          </p:cNvSpPr>
          <p:nvPr>
            <p:ph type="title"/>
          </p:nvPr>
        </p:nvSpPr>
        <p:spPr/>
        <p:txBody>
          <a:bodyPr/>
          <a:lstStyle/>
          <a:p>
            <a:r>
              <a:rPr lang="sv-SE" dirty="0"/>
              <a:t>Samlad information till förtroendevalda</a:t>
            </a:r>
          </a:p>
        </p:txBody>
      </p:sp>
      <p:sp>
        <p:nvSpPr>
          <p:cNvPr id="3" name="Platshållare för innehåll 2">
            <a:extLst>
              <a:ext uri="{FF2B5EF4-FFF2-40B4-BE49-F238E27FC236}">
                <a16:creationId xmlns:a16="http://schemas.microsoft.com/office/drawing/2014/main" id="{FFC00367-F58B-49F9-949F-0154C6A46A2C}"/>
              </a:ext>
            </a:extLst>
          </p:cNvPr>
          <p:cNvSpPr>
            <a:spLocks noGrp="1"/>
          </p:cNvSpPr>
          <p:nvPr>
            <p:ph idx="1"/>
          </p:nvPr>
        </p:nvSpPr>
        <p:spPr/>
        <p:txBody>
          <a:bodyPr>
            <a:normAutofit/>
          </a:bodyPr>
          <a:lstStyle/>
          <a:p>
            <a:r>
              <a:rPr lang="sv-SE" sz="2000" dirty="0"/>
              <a:t>Vi har samlat all information du behöver i ditt uppdrag på en lösenordskyddad sida på hemsidan:</a:t>
            </a:r>
          </a:p>
          <a:p>
            <a:endParaRPr lang="sv-SE" sz="2000" dirty="0"/>
          </a:p>
          <a:p>
            <a:r>
              <a:rPr lang="sv-SE" sz="2000" dirty="0">
                <a:hlinkClick r:id="rId2"/>
              </a:rPr>
              <a:t>https://www.hoor.se/kommun-politik/politik-och-demokrati/introduktionsmaterial-for-nya-politiker/</a:t>
            </a:r>
            <a:endParaRPr lang="sv-SE" sz="2000" dirty="0"/>
          </a:p>
          <a:p>
            <a:endParaRPr lang="sv-SE" sz="2000" dirty="0"/>
          </a:p>
          <a:p>
            <a:r>
              <a:rPr lang="sv-SE" sz="2000" dirty="0"/>
              <a:t>Lösenordet är: </a:t>
            </a:r>
            <a:r>
              <a:rPr lang="sv-SE" sz="2000" b="1" dirty="0" err="1"/>
              <a:t>Horgh</a:t>
            </a:r>
            <a:endParaRPr lang="sv-SE" sz="2000" b="1" dirty="0"/>
          </a:p>
        </p:txBody>
      </p:sp>
    </p:spTree>
    <p:extLst>
      <p:ext uri="{BB962C8B-B14F-4D97-AF65-F5344CB8AC3E}">
        <p14:creationId xmlns:p14="http://schemas.microsoft.com/office/powerpoint/2010/main" val="373714669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149810" y="1336128"/>
            <a:ext cx="3911454" cy="350791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Politiken och förvaltningen har olika roller</a:t>
            </a:r>
          </a:p>
        </p:txBody>
      </p:sp>
      <p:sp>
        <p:nvSpPr>
          <p:cNvPr id="3" name="Platshållare för innehåll 2"/>
          <p:cNvSpPr>
            <a:spLocks noGrp="1"/>
          </p:cNvSpPr>
          <p:nvPr>
            <p:ph idx="1"/>
          </p:nvPr>
        </p:nvSpPr>
        <p:spPr>
          <a:xfrm>
            <a:off x="282976" y="1457859"/>
            <a:ext cx="3604064" cy="1628242"/>
          </a:xfrm>
        </p:spPr>
        <p:txBody>
          <a:bodyPr>
            <a:noAutofit/>
          </a:bodyPr>
          <a:lstStyle/>
          <a:p>
            <a:pPr algn="ctr"/>
            <a:r>
              <a:rPr lang="sv-SE" sz="1800" b="1" dirty="0"/>
              <a:t>Rollfördelning förtroendevalda och profession </a:t>
            </a:r>
          </a:p>
          <a:p>
            <a:pPr marL="285750" indent="-285750">
              <a:buFont typeface="Arial" panose="020B0604020202020204" pitchFamily="34" charset="0"/>
              <a:buChar char="•"/>
            </a:pPr>
            <a:r>
              <a:rPr lang="sv-SE" dirty="0"/>
              <a:t>Förtroendevalda = ”</a:t>
            </a:r>
            <a:r>
              <a:rPr lang="sv-SE" i="1" u="sng" dirty="0" err="1"/>
              <a:t>Vad</a:t>
            </a:r>
            <a:r>
              <a:rPr lang="sv-SE" dirty="0" err="1"/>
              <a:t>:et</a:t>
            </a:r>
            <a:r>
              <a:rPr lang="sv-SE" dirty="0"/>
              <a:t>”.</a:t>
            </a:r>
          </a:p>
          <a:p>
            <a:pPr marL="285750" indent="-285750">
              <a:buFont typeface="Arial" panose="020B0604020202020204" pitchFamily="34" charset="0"/>
              <a:buChar char="•"/>
            </a:pPr>
            <a:r>
              <a:rPr lang="sv-SE" dirty="0"/>
              <a:t>Professionen = ”</a:t>
            </a:r>
            <a:r>
              <a:rPr lang="sv-SE" i="1" u="sng" dirty="0" err="1"/>
              <a:t>Hur</a:t>
            </a:r>
            <a:r>
              <a:rPr lang="sv-SE" dirty="0" err="1"/>
              <a:t>:et</a:t>
            </a:r>
            <a:r>
              <a:rPr lang="sv-SE" dirty="0"/>
              <a:t>”. </a:t>
            </a:r>
          </a:p>
          <a:p>
            <a:pPr marL="285750" indent="-285750">
              <a:buFont typeface="Arial" panose="020B0604020202020204" pitchFamily="34" charset="0"/>
              <a:buChar char="•"/>
            </a:pPr>
            <a:r>
              <a:rPr lang="sv-SE" dirty="0"/>
              <a:t>Kommunstyrelsens </a:t>
            </a:r>
            <a:r>
              <a:rPr lang="sv-SE" dirty="0" err="1"/>
              <a:t>ordförand</a:t>
            </a:r>
            <a:r>
              <a:rPr lang="sv-SE" dirty="0"/>
              <a:t>/nämndens ordförande och kommundirektör/sektorchef står med ett ben i varje cirkel.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126" y="1457858"/>
            <a:ext cx="4059554" cy="1833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ruta 6"/>
          <p:cNvSpPr txBox="1"/>
          <p:nvPr/>
        </p:nvSpPr>
        <p:spPr>
          <a:xfrm>
            <a:off x="4766029" y="4382381"/>
            <a:ext cx="3766503" cy="461665"/>
          </a:xfrm>
          <a:prstGeom prst="rect">
            <a:avLst/>
          </a:prstGeom>
          <a:noFill/>
        </p:spPr>
        <p:txBody>
          <a:bodyPr wrap="square" rtlCol="0">
            <a:spAutoFit/>
          </a:bodyPr>
          <a:lstStyle/>
          <a:p>
            <a:pPr lvl="0"/>
            <a:r>
              <a:rPr lang="sv-SE" sz="1200" i="1" dirty="0"/>
              <a:t>Vänd dig alltid till kommundirektören eller sektorchefen, inte till enskilda medarbetare</a:t>
            </a:r>
            <a:endParaRPr lang="sv-SE" dirty="0"/>
          </a:p>
        </p:txBody>
      </p:sp>
    </p:spTree>
    <p:extLst>
      <p:ext uri="{BB962C8B-B14F-4D97-AF65-F5344CB8AC3E}">
        <p14:creationId xmlns:p14="http://schemas.microsoft.com/office/powerpoint/2010/main" val="416568400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9B26A3-B7FE-4624-89DE-79D82F9E3DAC}"/>
              </a:ext>
            </a:extLst>
          </p:cNvPr>
          <p:cNvSpPr>
            <a:spLocks noGrp="1"/>
          </p:cNvSpPr>
          <p:nvPr>
            <p:ph type="title"/>
          </p:nvPr>
        </p:nvSpPr>
        <p:spPr/>
        <p:txBody>
          <a:bodyPr/>
          <a:lstStyle/>
          <a:p>
            <a:r>
              <a:rPr lang="sv-SE" dirty="0"/>
              <a:t>På hemsidan</a:t>
            </a:r>
          </a:p>
        </p:txBody>
      </p:sp>
      <p:sp>
        <p:nvSpPr>
          <p:cNvPr id="3" name="Platshållare för innehåll 2">
            <a:extLst>
              <a:ext uri="{FF2B5EF4-FFF2-40B4-BE49-F238E27FC236}">
                <a16:creationId xmlns:a16="http://schemas.microsoft.com/office/drawing/2014/main" id="{92DCD1DC-DAEC-4427-B619-C98892D18931}"/>
              </a:ext>
            </a:extLst>
          </p:cNvPr>
          <p:cNvSpPr>
            <a:spLocks noGrp="1"/>
          </p:cNvSpPr>
          <p:nvPr>
            <p:ph idx="1"/>
          </p:nvPr>
        </p:nvSpPr>
        <p:spPr/>
        <p:txBody>
          <a:bodyPr>
            <a:normAutofit fontScale="77500" lnSpcReduction="20000"/>
          </a:bodyPr>
          <a:lstStyle/>
          <a:p>
            <a:r>
              <a:rPr lang="sv-SE" sz="1800" dirty="0"/>
              <a:t>Samtliga externa styrande dokument hittar du i </a:t>
            </a:r>
            <a:r>
              <a:rPr lang="sv-SE" sz="1800" b="1" dirty="0"/>
              <a:t>kommunens</a:t>
            </a:r>
            <a:r>
              <a:rPr lang="sv-SE" sz="1800" dirty="0"/>
              <a:t> </a:t>
            </a:r>
            <a:r>
              <a:rPr lang="sv-SE" sz="1800" b="1" dirty="0"/>
              <a:t>författningssamling</a:t>
            </a:r>
            <a:r>
              <a:rPr lang="sv-SE" sz="1800" dirty="0"/>
              <a:t> här:</a:t>
            </a:r>
          </a:p>
          <a:p>
            <a:r>
              <a:rPr lang="sv-SE" sz="1800" dirty="0">
                <a:hlinkClick r:id="rId2"/>
              </a:rPr>
              <a:t>https://www.hoor.se/kommun-politik/kommunfakta/regler-och-styrande-dokument-2/</a:t>
            </a:r>
            <a:endParaRPr lang="sv-SE" sz="1800" dirty="0"/>
          </a:p>
          <a:p>
            <a:r>
              <a:rPr lang="sv-SE" sz="1800" dirty="0"/>
              <a:t>Kommunfullmäktiges möten sänds på nätet, du hittar dem här:</a:t>
            </a:r>
          </a:p>
          <a:p>
            <a:r>
              <a:rPr lang="sv-SE" sz="1800" dirty="0">
                <a:hlinkClick r:id="rId3"/>
              </a:rPr>
              <a:t>http://hoor.okv.se/</a:t>
            </a:r>
            <a:endParaRPr lang="sv-SE" sz="1800" dirty="0"/>
          </a:p>
          <a:p>
            <a:r>
              <a:rPr lang="sv-SE" sz="1800" dirty="0"/>
              <a:t>Kallelser och protokoll finns tillgängliga för allmänheten, här:</a:t>
            </a:r>
          </a:p>
          <a:p>
            <a:r>
              <a:rPr lang="sv-SE" sz="1800" dirty="0">
                <a:hlinkClick r:id="rId4"/>
              </a:rPr>
              <a:t>https://www.hoor.se/kommun-politik/politik-och-demokrati/moten-kallelser-och-protokoll/</a:t>
            </a:r>
            <a:endParaRPr lang="sv-SE" sz="1800" dirty="0"/>
          </a:p>
          <a:p>
            <a:r>
              <a:rPr lang="sv-SE" sz="1800" dirty="0"/>
              <a:t>Här hittar allmänheten kontaktinformation till politiker:</a:t>
            </a:r>
          </a:p>
          <a:p>
            <a:r>
              <a:rPr lang="sv-SE" sz="1800" dirty="0">
                <a:hlinkClick r:id="rId5"/>
              </a:rPr>
              <a:t>https://www.hoor.se/kommun-politik/politik-och-demokrati/kontakta-politiker/</a:t>
            </a:r>
            <a:endParaRPr lang="sv-SE" sz="1800" dirty="0"/>
          </a:p>
          <a:p>
            <a:endParaRPr lang="sv-SE" sz="1800"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68027262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C313D9-FEEB-461D-9A8C-D54B95C5B14E}"/>
              </a:ext>
            </a:extLst>
          </p:cNvPr>
          <p:cNvSpPr>
            <a:spLocks noGrp="1"/>
          </p:cNvSpPr>
          <p:nvPr>
            <p:ph type="title"/>
          </p:nvPr>
        </p:nvSpPr>
        <p:spPr/>
        <p:txBody>
          <a:bodyPr/>
          <a:lstStyle/>
          <a:p>
            <a:r>
              <a:rPr lang="sv-SE" dirty="0"/>
              <a:t>Höörs kommun på sociala medier m.m.</a:t>
            </a:r>
          </a:p>
        </p:txBody>
      </p:sp>
      <p:sp>
        <p:nvSpPr>
          <p:cNvPr id="3" name="Platshållare för innehåll 2">
            <a:extLst>
              <a:ext uri="{FF2B5EF4-FFF2-40B4-BE49-F238E27FC236}">
                <a16:creationId xmlns:a16="http://schemas.microsoft.com/office/drawing/2014/main" id="{3F19D5A0-DF20-4372-BA9B-9361F4D9599C}"/>
              </a:ext>
            </a:extLst>
          </p:cNvPr>
          <p:cNvSpPr>
            <a:spLocks noGrp="1"/>
          </p:cNvSpPr>
          <p:nvPr>
            <p:ph idx="1"/>
          </p:nvPr>
        </p:nvSpPr>
        <p:spPr/>
        <p:txBody>
          <a:bodyPr>
            <a:normAutofit lnSpcReduction="10000"/>
          </a:bodyPr>
          <a:lstStyle/>
          <a:p>
            <a:r>
              <a:rPr lang="sv-SE" dirty="0"/>
              <a:t>Höörs kommun har både en </a:t>
            </a:r>
            <a:r>
              <a:rPr lang="sv-SE" b="1" dirty="0"/>
              <a:t>Facebooksida</a:t>
            </a:r>
            <a:r>
              <a:rPr lang="sv-SE" dirty="0"/>
              <a:t> och en </a:t>
            </a:r>
            <a:r>
              <a:rPr lang="sv-SE" b="1" dirty="0" err="1"/>
              <a:t>Instagramprofil</a:t>
            </a:r>
            <a:r>
              <a:rPr lang="sv-SE" dirty="0"/>
              <a:t> för kommuninformation. Se till att följa dem så att du vet vad kommunen informerar till kommunens medborgare.</a:t>
            </a:r>
          </a:p>
          <a:p>
            <a:endParaRPr lang="sv-SE" dirty="0"/>
          </a:p>
          <a:p>
            <a:r>
              <a:rPr lang="sv-SE" dirty="0"/>
              <a:t>Information finns även på </a:t>
            </a:r>
            <a:r>
              <a:rPr lang="sv-SE" dirty="0">
                <a:hlinkClick r:id="rId2"/>
              </a:rPr>
              <a:t>www.hoor.se</a:t>
            </a:r>
            <a:endParaRPr lang="sv-SE" dirty="0"/>
          </a:p>
          <a:p>
            <a:r>
              <a:rPr lang="sv-SE" dirty="0"/>
              <a:t>Kommunen skickar regelbundet ut ett </a:t>
            </a:r>
            <a:r>
              <a:rPr lang="sv-SE" b="1" dirty="0"/>
              <a:t>näringslivsbrev. </a:t>
            </a:r>
            <a:r>
              <a:rPr lang="sv-SE" dirty="0"/>
              <a:t>Kontakta näringslivschef Peter Wollin, </a:t>
            </a:r>
            <a:r>
              <a:rPr lang="sv-SE" dirty="0">
                <a:hlinkClick r:id="rId3"/>
              </a:rPr>
              <a:t>peter.wollin@hoor.se</a:t>
            </a:r>
            <a:r>
              <a:rPr lang="sv-SE" dirty="0"/>
              <a:t> om du vill vara med på utskickslistan.</a:t>
            </a:r>
          </a:p>
          <a:p>
            <a:r>
              <a:rPr lang="sv-SE" dirty="0"/>
              <a:t>Som förtroendevald kommer du löpande även få kommundirektörens informationsbrev.</a:t>
            </a:r>
          </a:p>
        </p:txBody>
      </p:sp>
    </p:spTree>
    <p:extLst>
      <p:ext uri="{BB962C8B-B14F-4D97-AF65-F5344CB8AC3E}">
        <p14:creationId xmlns:p14="http://schemas.microsoft.com/office/powerpoint/2010/main" val="85940476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A79D07-E73F-4CB0-B4D1-4E9156FE1686}"/>
              </a:ext>
            </a:extLst>
          </p:cNvPr>
          <p:cNvSpPr>
            <a:spLocks noGrp="1"/>
          </p:cNvSpPr>
          <p:nvPr>
            <p:ph type="title"/>
          </p:nvPr>
        </p:nvSpPr>
        <p:spPr/>
        <p:txBody>
          <a:bodyPr/>
          <a:lstStyle/>
          <a:p>
            <a:r>
              <a:rPr lang="sv-SE" dirty="0"/>
              <a:t>Priser och hedersbetygelser</a:t>
            </a:r>
          </a:p>
        </p:txBody>
      </p:sp>
      <p:sp>
        <p:nvSpPr>
          <p:cNvPr id="3" name="Platshållare för innehåll 2">
            <a:extLst>
              <a:ext uri="{FF2B5EF4-FFF2-40B4-BE49-F238E27FC236}">
                <a16:creationId xmlns:a16="http://schemas.microsoft.com/office/drawing/2014/main" id="{6A64AE04-B4FC-451F-9F93-73B8AB1C378D}"/>
              </a:ext>
            </a:extLst>
          </p:cNvPr>
          <p:cNvSpPr>
            <a:spLocks noGrp="1"/>
          </p:cNvSpPr>
          <p:nvPr>
            <p:ph idx="1"/>
          </p:nvPr>
        </p:nvSpPr>
        <p:spPr/>
        <p:txBody>
          <a:bodyPr>
            <a:normAutofit/>
          </a:bodyPr>
          <a:lstStyle/>
          <a:p>
            <a:r>
              <a:rPr lang="sv-SE" sz="2400" dirty="0"/>
              <a:t>Kommunen kan uppmärksamma medborgarna på följande sätt:</a:t>
            </a:r>
          </a:p>
          <a:p>
            <a:pPr marL="285750" indent="-285750">
              <a:buFont typeface="Arial" panose="020B0604020202020204" pitchFamily="34" charset="0"/>
              <a:buChar char="•"/>
            </a:pPr>
            <a:r>
              <a:rPr lang="sv-SE" sz="2400" dirty="0"/>
              <a:t>Årets goda kraft (nomineras tom 31 mars)</a:t>
            </a:r>
          </a:p>
          <a:p>
            <a:pPr marL="285750" indent="-285750">
              <a:buFont typeface="Arial" panose="020B0604020202020204" pitchFamily="34" charset="0"/>
              <a:buChar char="•"/>
            </a:pPr>
            <a:r>
              <a:rPr lang="sv-SE" sz="2400" dirty="0"/>
              <a:t>Uppvaktning i samband med stora kultur- och idrottsprestationer</a:t>
            </a:r>
          </a:p>
          <a:p>
            <a:pPr marL="285750" indent="-285750">
              <a:buFont typeface="Arial" panose="020B0604020202020204" pitchFamily="34" charset="0"/>
              <a:buChar char="•"/>
            </a:pPr>
            <a:r>
              <a:rPr lang="sv-SE" sz="2400" dirty="0"/>
              <a:t>Hedersmedborgare</a:t>
            </a:r>
          </a:p>
        </p:txBody>
      </p:sp>
    </p:spTree>
    <p:extLst>
      <p:ext uri="{BB962C8B-B14F-4D97-AF65-F5344CB8AC3E}">
        <p14:creationId xmlns:p14="http://schemas.microsoft.com/office/powerpoint/2010/main" val="398009836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5661A7-EB6B-4A92-B691-5979C16CF82E}"/>
              </a:ext>
            </a:extLst>
          </p:cNvPr>
          <p:cNvSpPr>
            <a:spLocks noGrp="1"/>
          </p:cNvSpPr>
          <p:nvPr>
            <p:ph type="title"/>
          </p:nvPr>
        </p:nvSpPr>
        <p:spPr/>
        <p:txBody>
          <a:bodyPr/>
          <a:lstStyle/>
          <a:p>
            <a:r>
              <a:rPr lang="sv-SE" dirty="0"/>
              <a:t>Kontaktinformation</a:t>
            </a:r>
          </a:p>
        </p:txBody>
      </p:sp>
      <p:sp>
        <p:nvSpPr>
          <p:cNvPr id="3" name="Platshållare för innehåll 2">
            <a:extLst>
              <a:ext uri="{FF2B5EF4-FFF2-40B4-BE49-F238E27FC236}">
                <a16:creationId xmlns:a16="http://schemas.microsoft.com/office/drawing/2014/main" id="{E64E51F9-895B-4C32-ADF4-2EC053966A25}"/>
              </a:ext>
            </a:extLst>
          </p:cNvPr>
          <p:cNvSpPr>
            <a:spLocks noGrp="1"/>
          </p:cNvSpPr>
          <p:nvPr>
            <p:ph idx="1"/>
          </p:nvPr>
        </p:nvSpPr>
        <p:spPr/>
        <p:txBody>
          <a:bodyPr>
            <a:normAutofit fontScale="92500" lnSpcReduction="20000"/>
          </a:bodyPr>
          <a:lstStyle/>
          <a:p>
            <a:r>
              <a:rPr lang="sv-SE" dirty="0"/>
              <a:t>Kommundirektör Camilla Lindhe, </a:t>
            </a:r>
            <a:r>
              <a:rPr lang="sv-SE" dirty="0">
                <a:hlinkClick r:id="rId3"/>
              </a:rPr>
              <a:t>camilla.lindhe@hoor.se</a:t>
            </a:r>
            <a:endParaRPr lang="sv-SE" dirty="0"/>
          </a:p>
          <a:p>
            <a:r>
              <a:rPr lang="sv-SE" dirty="0"/>
              <a:t>Kanslichef Gunilla D Skog, </a:t>
            </a:r>
            <a:r>
              <a:rPr lang="sv-SE" dirty="0">
                <a:hlinkClick r:id="rId4"/>
              </a:rPr>
              <a:t>gunilla.skog@hoor.se</a:t>
            </a:r>
            <a:endParaRPr lang="sv-SE" dirty="0"/>
          </a:p>
          <a:p>
            <a:r>
              <a:rPr lang="sv-SE" dirty="0"/>
              <a:t>Kommunsekreterare Leif Alfredsson (KS och KF), </a:t>
            </a:r>
            <a:r>
              <a:rPr lang="sv-SE" dirty="0">
                <a:hlinkClick r:id="rId5"/>
              </a:rPr>
              <a:t>leif.alfredsson@hoor.se</a:t>
            </a:r>
            <a:endParaRPr lang="sv-SE" dirty="0"/>
          </a:p>
          <a:p>
            <a:r>
              <a:rPr lang="sv-SE" dirty="0"/>
              <a:t>Nämndsekreterare Ulrika Östhall (BUN, VAR), </a:t>
            </a:r>
            <a:r>
              <a:rPr lang="sv-SE" dirty="0">
                <a:hlinkClick r:id="rId6"/>
              </a:rPr>
              <a:t>ulrika.osthall@hoor.se</a:t>
            </a:r>
            <a:endParaRPr lang="sv-SE" dirty="0"/>
          </a:p>
          <a:p>
            <a:r>
              <a:rPr lang="sv-SE" dirty="0"/>
              <a:t>Nämndsekreterare Gina Fristedt Malmberg (ÖFN, SN, KAFN), </a:t>
            </a:r>
            <a:r>
              <a:rPr lang="sv-SE" dirty="0">
                <a:hlinkClick r:id="rId7"/>
              </a:rPr>
              <a:t>gina.fristedtmalmberg@hoor.se</a:t>
            </a:r>
            <a:endParaRPr lang="sv-SE" dirty="0"/>
          </a:p>
          <a:p>
            <a:r>
              <a:rPr lang="sv-SE" dirty="0"/>
              <a:t>Kommunens mail, </a:t>
            </a:r>
            <a:r>
              <a:rPr lang="sv-SE" dirty="0">
                <a:hlinkClick r:id="rId8"/>
              </a:rPr>
              <a:t>kommunen@hoor.se</a:t>
            </a:r>
            <a:r>
              <a:rPr lang="sv-SE" dirty="0"/>
              <a:t>, kommunens telefon: 0413-28 000</a:t>
            </a:r>
          </a:p>
          <a:p>
            <a:r>
              <a:rPr lang="sv-SE" dirty="0"/>
              <a:t>Medborgarcenter, </a:t>
            </a:r>
            <a:r>
              <a:rPr lang="sv-SE" dirty="0">
                <a:hlinkClick r:id="rId9"/>
              </a:rPr>
              <a:t>medborgarcenter@hoor.se</a:t>
            </a:r>
            <a:endParaRPr lang="sv-SE" dirty="0"/>
          </a:p>
          <a:p>
            <a:r>
              <a:rPr lang="sv-SE" dirty="0"/>
              <a:t>Löneenheten, </a:t>
            </a:r>
            <a:r>
              <a:rPr lang="sv-SE" u="sng" dirty="0">
                <a:hlinkClick r:id="rId10"/>
              </a:rPr>
              <a:t>infopersonalsystem@hoor.se</a:t>
            </a:r>
            <a:r>
              <a:rPr lang="sv-SE" dirty="0"/>
              <a:t>, Helpdesktelefon: 28 200</a:t>
            </a:r>
          </a:p>
          <a:p>
            <a:r>
              <a:rPr lang="sv-SE" dirty="0"/>
              <a:t>Kommunikatörerna, </a:t>
            </a:r>
            <a:r>
              <a:rPr lang="sv-SE" dirty="0">
                <a:hlinkClick r:id="rId11"/>
              </a:rPr>
              <a:t>kommunikation@hoor.se</a:t>
            </a:r>
            <a:endParaRPr lang="sv-SE" dirty="0"/>
          </a:p>
          <a:p>
            <a:r>
              <a:rPr lang="sv-SE" dirty="0"/>
              <a:t>Unikom </a:t>
            </a:r>
            <a:r>
              <a:rPr lang="sv-SE" dirty="0" err="1"/>
              <a:t>servicedesk</a:t>
            </a:r>
            <a:r>
              <a:rPr lang="sv-SE" dirty="0"/>
              <a:t>, </a:t>
            </a:r>
            <a:r>
              <a:rPr lang="sv-SE" dirty="0">
                <a:hlinkClick r:id="rId12"/>
              </a:rPr>
              <a:t>servicedesk@unikom.se</a:t>
            </a:r>
            <a:r>
              <a:rPr lang="sv-SE" dirty="0"/>
              <a:t>, 010-2191500</a:t>
            </a:r>
          </a:p>
          <a:p>
            <a:endParaRPr lang="sv-SE" dirty="0"/>
          </a:p>
          <a:p>
            <a:endParaRPr lang="sv-SE" dirty="0"/>
          </a:p>
        </p:txBody>
      </p:sp>
    </p:spTree>
    <p:extLst>
      <p:ext uri="{BB962C8B-B14F-4D97-AF65-F5344CB8AC3E}">
        <p14:creationId xmlns:p14="http://schemas.microsoft.com/office/powerpoint/2010/main" val="192965103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F3AC9-F013-4520-91DC-DCE1043F4EFF}"/>
              </a:ext>
            </a:extLst>
          </p:cNvPr>
          <p:cNvSpPr>
            <a:spLocks noGrp="1"/>
          </p:cNvSpPr>
          <p:nvPr>
            <p:ph type="title"/>
          </p:nvPr>
        </p:nvSpPr>
        <p:spPr/>
        <p:txBody>
          <a:bodyPr/>
          <a:lstStyle/>
          <a:p>
            <a:r>
              <a:rPr lang="sv-SE" dirty="0"/>
              <a:t>Arbetsredskap – iPad</a:t>
            </a:r>
          </a:p>
        </p:txBody>
      </p:sp>
      <p:sp>
        <p:nvSpPr>
          <p:cNvPr id="3" name="Platshållare för innehåll 2">
            <a:extLst>
              <a:ext uri="{FF2B5EF4-FFF2-40B4-BE49-F238E27FC236}">
                <a16:creationId xmlns:a16="http://schemas.microsoft.com/office/drawing/2014/main" id="{E8B95C43-5268-4BEF-8C63-FC085F5643B3}"/>
              </a:ext>
            </a:extLst>
          </p:cNvPr>
          <p:cNvSpPr>
            <a:spLocks noGrp="1"/>
          </p:cNvSpPr>
          <p:nvPr>
            <p:ph idx="1"/>
          </p:nvPr>
        </p:nvSpPr>
        <p:spPr/>
        <p:txBody>
          <a:bodyPr>
            <a:normAutofit fontScale="92500" lnSpcReduction="20000"/>
          </a:bodyPr>
          <a:lstStyle/>
          <a:p>
            <a:r>
              <a:rPr lang="sv-SE" sz="1800" b="1" dirty="0"/>
              <a:t>iPad</a:t>
            </a:r>
            <a:r>
              <a:rPr lang="sv-SE" sz="1800" dirty="0"/>
              <a:t> – för att kunna läsa dina kallelser och din e-post får du </a:t>
            </a:r>
            <a:r>
              <a:rPr lang="sv-SE" sz="1800" b="1" dirty="0"/>
              <a:t>låna</a:t>
            </a:r>
            <a:r>
              <a:rPr lang="sv-SE" sz="1800" dirty="0"/>
              <a:t> en iPad av kommunen. Du kontaktar din nämndsekreterare för att få din iPad. När du får den får du skriva på ett avtal. Unikom kan spåra och radera din iPad på distans.</a:t>
            </a:r>
          </a:p>
          <a:p>
            <a:r>
              <a:rPr lang="sv-SE" sz="1800" dirty="0"/>
              <a:t>Om din iPad inte fungerar tillfredställande kontakta Camilo Palma Pendola på serviceenheten, </a:t>
            </a:r>
            <a:r>
              <a:rPr lang="sv-SE" sz="1800" dirty="0">
                <a:hlinkClick r:id="rId3"/>
              </a:rPr>
              <a:t>camilo.pendola@hoor.se</a:t>
            </a:r>
            <a:r>
              <a:rPr lang="sv-SE" sz="1800" dirty="0"/>
              <a:t>. </a:t>
            </a:r>
          </a:p>
          <a:p>
            <a:r>
              <a:rPr lang="sv-SE" sz="1800" dirty="0"/>
              <a:t>Vid problem med lösenord m.m. kontakta Unikom </a:t>
            </a:r>
            <a:r>
              <a:rPr lang="sv-SE" sz="1800" dirty="0" err="1"/>
              <a:t>servicedesk</a:t>
            </a:r>
            <a:r>
              <a:rPr lang="sv-SE" sz="1800" dirty="0"/>
              <a:t>, 010-2191500, </a:t>
            </a:r>
            <a:r>
              <a:rPr lang="sv-SE" sz="1800" dirty="0">
                <a:hlinkClick r:id="rId4"/>
              </a:rPr>
              <a:t>servicedesk@unikom.se</a:t>
            </a:r>
            <a:r>
              <a:rPr lang="sv-SE" sz="1800" dirty="0"/>
              <a:t>. Vid problem med Meetings +/Ciceron Assistenten kontakta </a:t>
            </a:r>
            <a:r>
              <a:rPr lang="sv-SE" sz="1800" dirty="0" err="1"/>
              <a:t>nämndssekreteraren</a:t>
            </a:r>
            <a:r>
              <a:rPr lang="sv-SE" sz="1800" dirty="0"/>
              <a:t>.</a:t>
            </a:r>
          </a:p>
          <a:p>
            <a:r>
              <a:rPr lang="sv-SE" sz="1800" dirty="0"/>
              <a:t>Sköt din iPad – starta om den en gång i månaden. Stäng alla fönster varje dag.</a:t>
            </a:r>
          </a:p>
        </p:txBody>
      </p:sp>
    </p:spTree>
    <p:extLst>
      <p:ext uri="{BB962C8B-B14F-4D97-AF65-F5344CB8AC3E}">
        <p14:creationId xmlns:p14="http://schemas.microsoft.com/office/powerpoint/2010/main" val="3564131294"/>
      </p:ext>
    </p:extLst>
  </p:cSld>
  <p:clrMapOvr>
    <a:masterClrMapping/>
  </p:clrMapOvr>
  <p:transition>
    <p:fade/>
  </p:transition>
</p:sld>
</file>

<file path=ppt/theme/theme1.xml><?xml version="1.0" encoding="utf-8"?>
<a:theme xmlns:a="http://schemas.openxmlformats.org/drawingml/2006/main" name="HK-PPT-16-9-Clear-2">
  <a:themeElements>
    <a:clrScheme name="Höörs kommun">
      <a:dk1>
        <a:sysClr val="windowText" lastClr="000000"/>
      </a:dk1>
      <a:lt1>
        <a:sysClr val="window" lastClr="FFFFFF"/>
      </a:lt1>
      <a:dk2>
        <a:srgbClr val="1F497D"/>
      </a:dk2>
      <a:lt2>
        <a:srgbClr val="EEECE1"/>
      </a:lt2>
      <a:accent1>
        <a:srgbClr val="51A5DC"/>
      </a:accent1>
      <a:accent2>
        <a:srgbClr val="98C226"/>
      </a:accent2>
      <a:accent3>
        <a:srgbClr val="E1261C"/>
      </a:accent3>
      <a:accent4>
        <a:srgbClr val="7DBCE5"/>
      </a:accent4>
      <a:accent5>
        <a:srgbClr val="EF8200"/>
      </a:accent5>
      <a:accent6>
        <a:srgbClr val="C6C6C6"/>
      </a:accent6>
      <a:hlink>
        <a:srgbClr val="0000FF"/>
      </a:hlink>
      <a:folHlink>
        <a:srgbClr val="800080"/>
      </a:folHlink>
    </a:clrScheme>
    <a:fontScheme name="Höörs kommun Yanone">
      <a:majorFont>
        <a:latin typeface="Yanone Kaffeesatz Bold"/>
        <a:ea typeface=""/>
        <a:cs typeface=""/>
      </a:majorFont>
      <a:minorFont>
        <a:latin typeface="Clear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K-PPT-16-9-Clear-2" id="{04E9C09D-8FA5-FD48-B727-AFA6E2BFED12}" vid="{40CD1515-BC17-1545-9B25-10AC7A57EE1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Powerpoint-16-9-typsnittClearSans</Template>
  <TotalTime>445</TotalTime>
  <Words>2638</Words>
  <Application>Microsoft Office PowerPoint</Application>
  <PresentationFormat>Bildspel på skärmen (16:9)</PresentationFormat>
  <Paragraphs>253</Paragraphs>
  <Slides>27</Slides>
  <Notes>10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27</vt:i4>
      </vt:variant>
    </vt:vector>
  </HeadingPairs>
  <TitlesOfParts>
    <vt:vector size="35" baseType="lpstr">
      <vt:lpstr>Arial</vt:lpstr>
      <vt:lpstr>Calibri</vt:lpstr>
      <vt:lpstr>Century Gothic</vt:lpstr>
      <vt:lpstr>Clear Sans</vt:lpstr>
      <vt:lpstr>Times New Roman</vt:lpstr>
      <vt:lpstr>Yanone Kaffeesatz Bold</vt:lpstr>
      <vt:lpstr>Yanone Kaffeesatz Light</vt:lpstr>
      <vt:lpstr>HK-PPT-16-9-Clear-2</vt:lpstr>
      <vt:lpstr>Välkommen som ny förtroendevald</vt:lpstr>
      <vt:lpstr>Välkommen som förtroendevald i Höörs kommun</vt:lpstr>
      <vt:lpstr>Samlad information till förtroendevalda</vt:lpstr>
      <vt:lpstr>Politiken och förvaltningen har olika roller</vt:lpstr>
      <vt:lpstr>På hemsidan</vt:lpstr>
      <vt:lpstr>Höörs kommun på sociala medier m.m.</vt:lpstr>
      <vt:lpstr>Priser och hedersbetygelser</vt:lpstr>
      <vt:lpstr>Kontaktinformation</vt:lpstr>
      <vt:lpstr>Arbetsredskap – iPad</vt:lpstr>
      <vt:lpstr>E-postadress</vt:lpstr>
      <vt:lpstr>Lösenord</vt:lpstr>
      <vt:lpstr>Taggar och tillgång till lokaler</vt:lpstr>
      <vt:lpstr>Bokning av konferenslokal</vt:lpstr>
      <vt:lpstr>Arvode</vt:lpstr>
      <vt:lpstr>Arvode</vt:lpstr>
      <vt:lpstr>Arvode</vt:lpstr>
      <vt:lpstr>Var noga med din rapportering</vt:lpstr>
      <vt:lpstr>HME översikt</vt:lpstr>
      <vt:lpstr>Hållbart medarbetarengagemang</vt:lpstr>
      <vt:lpstr>Partistöd</vt:lpstr>
      <vt:lpstr>Att tänka på i samband med nämndsmöten</vt:lpstr>
      <vt:lpstr>Kallelse eller inbjudan</vt:lpstr>
      <vt:lpstr>Justering</vt:lpstr>
      <vt:lpstr>Resor m.m.</vt:lpstr>
      <vt:lpstr>Otillbörliga förmåner, jäv m.m.</vt:lpstr>
      <vt:lpstr>Arbete för it-säkerhet - Nimblr</vt:lpstr>
      <vt:lpstr>Hör av dig om du har frågor, synpunkter eller behöver hjälp med något! </vt:lpstr>
    </vt:vector>
  </TitlesOfParts>
  <Company>unikom.se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som ny förtroendevald</dc:title>
  <dc:creator>Dencker Skog, Gunilla</dc:creator>
  <cp:lastModifiedBy>Dencker Skog, Gunilla</cp:lastModifiedBy>
  <cp:revision>66</cp:revision>
  <dcterms:created xsi:type="dcterms:W3CDTF">2023-01-12T13:01:14Z</dcterms:created>
  <dcterms:modified xsi:type="dcterms:W3CDTF">2023-01-24T07:49:42Z</dcterms:modified>
</cp:coreProperties>
</file>